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56"/>
  </p:notesMasterIdLst>
  <p:sldIdLst>
    <p:sldId id="375" r:id="rId2"/>
    <p:sldId id="426" r:id="rId3"/>
    <p:sldId id="427" r:id="rId4"/>
    <p:sldId id="428" r:id="rId5"/>
    <p:sldId id="432" r:id="rId6"/>
    <p:sldId id="429" r:id="rId7"/>
    <p:sldId id="441" r:id="rId8"/>
    <p:sldId id="457" r:id="rId9"/>
    <p:sldId id="458" r:id="rId10"/>
    <p:sldId id="467" r:id="rId11"/>
    <p:sldId id="469" r:id="rId12"/>
    <p:sldId id="468" r:id="rId13"/>
    <p:sldId id="459" r:id="rId14"/>
    <p:sldId id="470" r:id="rId15"/>
    <p:sldId id="430" r:id="rId16"/>
    <p:sldId id="443" r:id="rId17"/>
    <p:sldId id="445" r:id="rId18"/>
    <p:sldId id="434" r:id="rId19"/>
    <p:sldId id="471" r:id="rId20"/>
    <p:sldId id="433" r:id="rId21"/>
    <p:sldId id="435" r:id="rId22"/>
    <p:sldId id="446" r:id="rId23"/>
    <p:sldId id="460" r:id="rId24"/>
    <p:sldId id="466" r:id="rId25"/>
    <p:sldId id="461" r:id="rId26"/>
    <p:sldId id="462" r:id="rId27"/>
    <p:sldId id="473" r:id="rId28"/>
    <p:sldId id="474" r:id="rId29"/>
    <p:sldId id="472" r:id="rId30"/>
    <p:sldId id="475" r:id="rId31"/>
    <p:sldId id="463" r:id="rId32"/>
    <p:sldId id="464" r:id="rId33"/>
    <p:sldId id="476" r:id="rId34"/>
    <p:sldId id="465" r:id="rId35"/>
    <p:sldId id="447" r:id="rId36"/>
    <p:sldId id="437" r:id="rId37"/>
    <p:sldId id="448" r:id="rId38"/>
    <p:sldId id="449" r:id="rId39"/>
    <p:sldId id="450" r:id="rId40"/>
    <p:sldId id="451" r:id="rId41"/>
    <p:sldId id="452" r:id="rId42"/>
    <p:sldId id="453" r:id="rId43"/>
    <p:sldId id="454" r:id="rId44"/>
    <p:sldId id="455" r:id="rId45"/>
    <p:sldId id="477" r:id="rId46"/>
    <p:sldId id="440" r:id="rId47"/>
    <p:sldId id="436" r:id="rId48"/>
    <p:sldId id="431" r:id="rId49"/>
    <p:sldId id="456" r:id="rId50"/>
    <p:sldId id="478" r:id="rId51"/>
    <p:sldId id="438" r:id="rId52"/>
    <p:sldId id="444" r:id="rId53"/>
    <p:sldId id="439" r:id="rId54"/>
    <p:sldId id="424" r:id="rId5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cap="all" dirty="0"/>
              <a:t>LAW ON THE </a:t>
            </a:r>
            <a:r>
              <a:rPr lang="en-US" sz="4800" cap="all" dirty="0" smtClean="0"/>
              <a:t>HEALTHCARE</a:t>
            </a:r>
            <a:r>
              <a:rPr lang="sr-Latn-RS" sz="4800" cap="all" dirty="0" smtClean="0"/>
              <a:t>:</a:t>
            </a:r>
            <a:r>
              <a:rPr lang="en-US" sz="4800" cap="all" dirty="0" smtClean="0"/>
              <a:t> </a:t>
            </a:r>
            <a:r>
              <a:rPr lang="sr-Latn-RS" sz="4800" cap="all" dirty="0"/>
              <a:t/>
            </a:r>
            <a:br>
              <a:rPr lang="sr-Latn-RS" sz="4800" cap="all" dirty="0"/>
            </a:br>
            <a:r>
              <a:rPr lang="en-US" sz="4800" cap="all" dirty="0" smtClean="0"/>
              <a:t>HEALTHCARE </a:t>
            </a:r>
            <a:r>
              <a:rPr lang="en-US" sz="4800" cap="all" dirty="0"/>
              <a:t>RIGHTS, HEALTHCARE PARTICIPANTS, HEALTHCARE field</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p>
          <a:p>
            <a:pPr defTabSz="457207" fontAlgn="auto">
              <a:spcAft>
                <a:spcPts val="0"/>
              </a:spcAft>
              <a:buClr>
                <a:schemeClr val="bg2">
                  <a:lumMod val="40000"/>
                  <a:lumOff val="60000"/>
                </a:schemeClr>
              </a:buClr>
              <a:defRPr/>
            </a:pPr>
            <a:r>
              <a:rPr lang="sr-Latn-RS" sz="2400" b="1" dirty="0" smtClean="0"/>
              <a:t>Asst. Prof. Dr. Valentina Opancina, MD, PhD, Assistant Professor</a:t>
            </a:r>
            <a:endParaRPr lang="en-US" sz="2400" b="1" dirty="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solidFill>
                  <a:srgbClr val="FF0000"/>
                </a:solidFill>
              </a:rPr>
              <a:t>To foreigners, health care is provided in the same way as for citizens of the Republic of Serbia </a:t>
            </a:r>
            <a:endParaRPr lang="sr-Latn-RS" dirty="0">
              <a:solidFill>
                <a:srgbClr val="FF0000"/>
              </a:solidFill>
            </a:endParaRP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90077521"/>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600" dirty="0">
                <a:solidFill>
                  <a:srgbClr val="FF0000"/>
                </a:solidFill>
              </a:rPr>
              <a:t>The health institution, private practice, as well as health practitioners are obliged to provide emergency medical care to the foreigner</a:t>
            </a:r>
            <a:r>
              <a:rPr lang="sr-Latn-RS" sz="3600" dirty="0"/>
              <a:t/>
            </a:r>
            <a:br>
              <a:rPr lang="sr-Latn-RS" sz="3600"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917298052"/>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It is prescribed that all emergency medical care expenses, as well as the expenses of the other types of health care services provided to the foreigner at his/her request, will be personally borne by the foreigner, unless </a:t>
            </a:r>
            <a:r>
              <a:rPr lang="en-US" dirty="0" err="1"/>
              <a:t>oth</a:t>
            </a:r>
            <a:r>
              <a:rPr lang="sr-Latn-RS" dirty="0"/>
              <a:t>e</a:t>
            </a:r>
            <a:r>
              <a:rPr lang="en-US" dirty="0" err="1"/>
              <a:t>rwise</a:t>
            </a:r>
            <a:r>
              <a:rPr lang="en-US" dirty="0"/>
              <a:t> provided by the law or international agreements.</a:t>
            </a:r>
            <a:br>
              <a:rPr lang="en-US" dirty="0"/>
            </a:br>
            <a:endParaRPr lang="en-US" b="1"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817898270"/>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Fee for foreigners</a:t>
            </a:r>
            <a:endParaRPr lang="en-US" dirty="0"/>
          </a:p>
        </p:txBody>
      </p:sp>
      <p:sp>
        <p:nvSpPr>
          <p:cNvPr id="3" name="Content Placeholder 2"/>
          <p:cNvSpPr>
            <a:spLocks noGrp="1"/>
          </p:cNvSpPr>
          <p:nvPr>
            <p:ph idx="1"/>
          </p:nvPr>
        </p:nvSpPr>
        <p:spPr>
          <a:xfrm>
            <a:off x="914400" y="1905000"/>
            <a:ext cx="10363199" cy="4267200"/>
          </a:xfrm>
        </p:spPr>
        <p:txBody>
          <a:bodyPr>
            <a:normAutofit fontScale="92500" lnSpcReduction="10000"/>
          </a:bodyPr>
          <a:lstStyle/>
          <a:p>
            <a:pPr lvl="0"/>
            <a:r>
              <a:rPr lang="en-US" sz="2000" dirty="0"/>
              <a:t>For the use of the previously mentioned health care services, the foreigner is obliged to pay a </a:t>
            </a:r>
            <a:r>
              <a:rPr lang="en-US" sz="2000" dirty="0" smtClean="0"/>
              <a:t>fee</a:t>
            </a:r>
            <a:r>
              <a:rPr lang="sr-Latn-RS" sz="2000" dirty="0" smtClean="0"/>
              <a:t>- There </a:t>
            </a:r>
            <a:r>
              <a:rPr lang="en-US" sz="2000" dirty="0" smtClean="0"/>
              <a:t>is </a:t>
            </a:r>
            <a:r>
              <a:rPr lang="en-US" sz="2000" dirty="0"/>
              <a:t>a compensation that is paid from the budget of the Republic of Serbia to the health institutions for health services given to</a:t>
            </a:r>
            <a:r>
              <a:rPr lang="en-US" sz="2000" dirty="0" smtClean="0"/>
              <a:t>:</a:t>
            </a:r>
            <a:endParaRPr lang="en-US" sz="2000" dirty="0"/>
          </a:p>
          <a:p>
            <a:pPr marL="457200" lvl="0" indent="-457200">
              <a:buFont typeface="+mj-lt"/>
              <a:buAutoNum type="arabicPeriod"/>
            </a:pPr>
            <a:r>
              <a:rPr lang="en-US" sz="2000" dirty="0"/>
              <a:t>foreigners whose health care is provided from the budget of the Republic of </a:t>
            </a:r>
            <a:r>
              <a:rPr lang="en-US" sz="2000" dirty="0" smtClean="0"/>
              <a:t>Serbia </a:t>
            </a:r>
            <a:r>
              <a:rPr lang="en-US" sz="2000" dirty="0"/>
              <a:t>on the basis of an international agreement on social insurance;</a:t>
            </a:r>
          </a:p>
          <a:p>
            <a:pPr marL="457200" lvl="0" indent="-457200">
              <a:buFont typeface="+mj-lt"/>
              <a:buAutoNum type="arabicPeriod"/>
            </a:pPr>
            <a:r>
              <a:rPr lang="en-US" sz="2000" dirty="0"/>
              <a:t>asylum seekers, registered foreigners who have expressed an intention to submit an asylum </a:t>
            </a:r>
            <a:r>
              <a:rPr lang="en-US" sz="2000" dirty="0" smtClean="0"/>
              <a:t>application</a:t>
            </a:r>
            <a:r>
              <a:rPr lang="sr-Latn-RS" sz="2000" dirty="0" smtClean="0"/>
              <a:t> etc.</a:t>
            </a:r>
          </a:p>
          <a:p>
            <a:pPr marL="457200" lvl="0" indent="-457200">
              <a:buFont typeface="+mj-lt"/>
              <a:buAutoNum type="arabicPeriod"/>
            </a:pPr>
            <a:r>
              <a:rPr lang="en-US" sz="2000" dirty="0" smtClean="0"/>
              <a:t>foreigners </a:t>
            </a:r>
            <a:r>
              <a:rPr lang="en-US" sz="2000" dirty="0"/>
              <a:t>who have been granted asylum in the Republic of Serbia, under </a:t>
            </a:r>
            <a:r>
              <a:rPr lang="en-US" sz="2000" dirty="0" smtClean="0"/>
              <a:t>co</a:t>
            </a:r>
            <a:r>
              <a:rPr lang="sr-Latn-RS" sz="2000" dirty="0" smtClean="0"/>
              <a:t>n</a:t>
            </a:r>
            <a:r>
              <a:rPr lang="en-US" sz="2000" dirty="0" err="1" smtClean="0"/>
              <a:t>dition</a:t>
            </a:r>
            <a:r>
              <a:rPr lang="en-US" sz="2000" dirty="0" smtClean="0"/>
              <a:t> </a:t>
            </a:r>
            <a:r>
              <a:rPr lang="en-US" sz="2000" dirty="0"/>
              <a:t>that they are ﬁnancially unsecured;</a:t>
            </a:r>
          </a:p>
          <a:p>
            <a:pPr marL="457200" lvl="0" indent="-457200">
              <a:buFont typeface="+mj-lt"/>
              <a:buAutoNum type="arabicPeriod"/>
            </a:pPr>
            <a:r>
              <a:rPr lang="en-US" sz="2000" dirty="0"/>
              <a:t>foreigners suffering from infectious diseases due to which the person is placed under the health supervision in accordance with the regulations governing the protection of the population from infectious diseases;</a:t>
            </a:r>
          </a:p>
          <a:p>
            <a:pPr marL="457200" lvl="0" indent="-457200">
              <a:buFont typeface="+mj-lt"/>
              <a:buAutoNum type="arabicPeriod"/>
            </a:pPr>
            <a:r>
              <a:rPr lang="en-US" sz="2000" dirty="0"/>
              <a:t>foreigners who are victims of human </a:t>
            </a:r>
            <a:r>
              <a:rPr lang="en-US" sz="2000" dirty="0" smtClean="0"/>
              <a:t>trafficking</a:t>
            </a:r>
            <a:r>
              <a:rPr lang="en-US" dirty="0"/>
              <a:t/>
            </a:r>
            <a:br>
              <a:rPr lang="en-US" dirty="0"/>
            </a:br>
            <a:endParaRPr lang="en-US" dirty="0"/>
          </a:p>
        </p:txBody>
      </p:sp>
    </p:spTree>
    <p:extLst>
      <p:ext uri="{BB962C8B-B14F-4D97-AF65-F5344CB8AC3E}">
        <p14:creationId xmlns:p14="http://schemas.microsoft.com/office/powerpoint/2010/main" xmlns="" val="2749160584"/>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Healthcare participants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4054947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Who are healthcare participants in Serbia?</a:t>
            </a:r>
            <a:endParaRPr lang="en-US" dirty="0"/>
          </a:p>
        </p:txBody>
      </p:sp>
      <p:sp>
        <p:nvSpPr>
          <p:cNvPr id="3" name="Content Placeholder 2"/>
          <p:cNvSpPr>
            <a:spLocks noGrp="1"/>
          </p:cNvSpPr>
          <p:nvPr>
            <p:ph idx="1"/>
          </p:nvPr>
        </p:nvSpPr>
        <p:spPr>
          <a:xfrm>
            <a:off x="1521885" y="1905000"/>
            <a:ext cx="9148233" cy="4572000"/>
          </a:xfrm>
        </p:spPr>
        <p:txBody>
          <a:bodyPr numCol="2">
            <a:normAutofit/>
          </a:bodyPr>
          <a:lstStyle/>
          <a:p>
            <a:r>
              <a:rPr lang="en-US" sz="2800" dirty="0" smtClean="0"/>
              <a:t>health </a:t>
            </a:r>
            <a:r>
              <a:rPr lang="en-US" sz="2800" dirty="0"/>
              <a:t>care providers, </a:t>
            </a:r>
            <a:endParaRPr lang="sr-Latn-RS" sz="2800" dirty="0" smtClean="0"/>
          </a:p>
          <a:p>
            <a:r>
              <a:rPr lang="en-US" sz="2800" dirty="0" smtClean="0"/>
              <a:t>health </a:t>
            </a:r>
            <a:r>
              <a:rPr lang="en-US" sz="2800" dirty="0"/>
              <a:t>insurance organizations</a:t>
            </a:r>
            <a:r>
              <a:rPr lang="en-US" sz="2800" dirty="0" smtClean="0"/>
              <a:t>,</a:t>
            </a:r>
            <a:endParaRPr lang="sr-Latn-RS" sz="2800" dirty="0" smtClean="0"/>
          </a:p>
          <a:p>
            <a:r>
              <a:rPr lang="en-US" sz="2800" dirty="0" smtClean="0"/>
              <a:t> </a:t>
            </a:r>
            <a:r>
              <a:rPr lang="en-US" sz="2800" dirty="0"/>
              <a:t>citizens, </a:t>
            </a:r>
            <a:endParaRPr lang="sr-Latn-RS" sz="2800" dirty="0" smtClean="0"/>
          </a:p>
          <a:p>
            <a:r>
              <a:rPr lang="en-US" sz="2800" dirty="0" smtClean="0"/>
              <a:t>families,</a:t>
            </a:r>
            <a:endParaRPr lang="sr-Latn-RS" sz="2800" dirty="0" smtClean="0"/>
          </a:p>
          <a:p>
            <a:r>
              <a:rPr lang="en-US" sz="2800" dirty="0" smtClean="0"/>
              <a:t> </a:t>
            </a:r>
            <a:r>
              <a:rPr lang="en-US" sz="2800" dirty="0"/>
              <a:t>employers, </a:t>
            </a:r>
            <a:endParaRPr lang="sr-Latn-RS" sz="2800" dirty="0" smtClean="0"/>
          </a:p>
          <a:p>
            <a:r>
              <a:rPr lang="en-US" sz="2800" dirty="0" smtClean="0"/>
              <a:t>educational </a:t>
            </a:r>
            <a:r>
              <a:rPr lang="en-US" sz="2800" dirty="0"/>
              <a:t>and other institutions, </a:t>
            </a:r>
            <a:endParaRPr lang="sr-Latn-RS" sz="2800" dirty="0" smtClean="0"/>
          </a:p>
          <a:p>
            <a:r>
              <a:rPr lang="en-US" sz="2800" dirty="0" smtClean="0"/>
              <a:t>humanitarian</a:t>
            </a:r>
            <a:r>
              <a:rPr lang="en-US" sz="2800" dirty="0"/>
              <a:t>, </a:t>
            </a:r>
            <a:endParaRPr lang="sr-Latn-RS" sz="2800" dirty="0" smtClean="0"/>
          </a:p>
          <a:p>
            <a:r>
              <a:rPr lang="en-US" sz="2800" dirty="0" smtClean="0"/>
              <a:t>religious,</a:t>
            </a:r>
            <a:endParaRPr lang="sr-Latn-RS" sz="2800" dirty="0" smtClean="0"/>
          </a:p>
          <a:p>
            <a:r>
              <a:rPr lang="en-US" sz="2800" dirty="0" smtClean="0"/>
              <a:t> </a:t>
            </a:r>
            <a:r>
              <a:rPr lang="en-US" sz="2800" dirty="0"/>
              <a:t>sports and other organizations, </a:t>
            </a:r>
            <a:endParaRPr lang="sr-Latn-RS" sz="2800" dirty="0" smtClean="0"/>
          </a:p>
          <a:p>
            <a:r>
              <a:rPr lang="en-US" sz="2800" dirty="0" smtClean="0"/>
              <a:t>associations</a:t>
            </a:r>
            <a:r>
              <a:rPr lang="en-US" sz="2800" dirty="0"/>
              <a:t>, </a:t>
            </a:r>
            <a:endParaRPr lang="sr-Latn-RS" sz="2800" dirty="0" smtClean="0"/>
          </a:p>
          <a:p>
            <a:r>
              <a:rPr lang="en-US" sz="2800" dirty="0" smtClean="0"/>
              <a:t>local </a:t>
            </a:r>
            <a:r>
              <a:rPr lang="en-US" sz="2800" dirty="0"/>
              <a:t>self-government units, </a:t>
            </a:r>
            <a:endParaRPr lang="sr-Latn-RS" sz="2800" dirty="0" smtClean="0"/>
          </a:p>
          <a:p>
            <a:r>
              <a:rPr lang="en-US" sz="2800" dirty="0" smtClean="0"/>
              <a:t>autonomous </a:t>
            </a:r>
            <a:r>
              <a:rPr lang="en-US" sz="2800" dirty="0"/>
              <a:t>provinces and </a:t>
            </a:r>
            <a:endParaRPr lang="sr-Latn-RS" sz="2800" dirty="0" smtClean="0"/>
          </a:p>
          <a:p>
            <a:r>
              <a:rPr lang="en-US" sz="2800" dirty="0" smtClean="0"/>
              <a:t>the </a:t>
            </a:r>
            <a:r>
              <a:rPr lang="en-US" sz="2800" dirty="0"/>
              <a:t>Republic of Serbia.</a:t>
            </a:r>
          </a:p>
        </p:txBody>
      </p:sp>
    </p:spTree>
    <p:extLst>
      <p:ext uri="{BB962C8B-B14F-4D97-AF65-F5344CB8AC3E}">
        <p14:creationId xmlns:p14="http://schemas.microsoft.com/office/powerpoint/2010/main" xmlns="" val="385465423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care </a:t>
            </a:r>
            <a:r>
              <a:rPr lang="en-US" b="1" dirty="0" smtClean="0"/>
              <a:t>provider</a:t>
            </a:r>
            <a:r>
              <a:rPr lang="sr-Latn-RS" b="1" dirty="0" smtClean="0"/>
              <a:t>s:</a:t>
            </a:r>
            <a:r>
              <a:rPr lang="en-US" b="1" dirty="0"/>
              <a:t/>
            </a:r>
            <a:br>
              <a:rPr lang="en-US" b="1" dirty="0"/>
            </a:br>
            <a:endParaRPr lang="en-US" dirty="0"/>
          </a:p>
        </p:txBody>
      </p:sp>
      <p:sp>
        <p:nvSpPr>
          <p:cNvPr id="3" name="Content Placeholder 2"/>
          <p:cNvSpPr>
            <a:spLocks noGrp="1"/>
          </p:cNvSpPr>
          <p:nvPr>
            <p:ph idx="1"/>
          </p:nvPr>
        </p:nvSpPr>
        <p:spPr/>
        <p:txBody>
          <a:bodyPr>
            <a:normAutofit/>
          </a:bodyPr>
          <a:lstStyle/>
          <a:p>
            <a:r>
              <a:rPr lang="en-US" sz="2400" dirty="0" smtClean="0"/>
              <a:t>1</a:t>
            </a:r>
            <a:r>
              <a:rPr lang="en-US" sz="2400" dirty="0"/>
              <a:t>) health institutions in public and private ownership; </a:t>
            </a:r>
            <a:endParaRPr lang="sr-Latn-RS" sz="2400" dirty="0" smtClean="0"/>
          </a:p>
          <a:p>
            <a:r>
              <a:rPr lang="en-US" sz="2400" dirty="0" smtClean="0"/>
              <a:t>2</a:t>
            </a:r>
            <a:r>
              <a:rPr lang="en-US" sz="2400" dirty="0"/>
              <a:t>) higher education institutions of the health profession and other legal entities for which a special law stipulates that they also perform health activities </a:t>
            </a:r>
            <a:endParaRPr lang="sr-Latn-RS" sz="2400" dirty="0"/>
          </a:p>
          <a:p>
            <a:r>
              <a:rPr lang="en-US" sz="2400" dirty="0" smtClean="0"/>
              <a:t>3</a:t>
            </a:r>
            <a:r>
              <a:rPr lang="en-US" sz="2400" dirty="0"/>
              <a:t>) private practice; </a:t>
            </a:r>
            <a:endParaRPr lang="sr-Latn-RS" sz="2400" dirty="0" smtClean="0"/>
          </a:p>
          <a:p>
            <a:r>
              <a:rPr lang="en-US" sz="2400" dirty="0" smtClean="0"/>
              <a:t>4</a:t>
            </a:r>
            <a:r>
              <a:rPr lang="en-US" sz="2400" dirty="0"/>
              <a:t>) healthcare workers who perform healthcare </a:t>
            </a:r>
            <a:r>
              <a:rPr lang="en-US" sz="2400" dirty="0" smtClean="0"/>
              <a:t>activities</a:t>
            </a:r>
            <a:endParaRPr lang="sr-Latn-RS" sz="2400" dirty="0" smtClean="0"/>
          </a:p>
          <a:p>
            <a:r>
              <a:rPr lang="en-US" sz="2400" dirty="0" smtClean="0"/>
              <a:t>5</a:t>
            </a:r>
            <a:r>
              <a:rPr lang="en-US" sz="2400" dirty="0"/>
              <a:t>) other higher education institutions, i.e. scientific-educational and scientific institutions, with the opinion of the Ministry, in accordance with the </a:t>
            </a:r>
            <a:r>
              <a:rPr lang="en-US" sz="2400" dirty="0" smtClean="0"/>
              <a:t>law</a:t>
            </a:r>
            <a:endParaRPr lang="sr-Latn-RS" sz="2400" dirty="0" smtClean="0"/>
          </a:p>
        </p:txBody>
      </p:sp>
    </p:spTree>
    <p:extLst>
      <p:ext uri="{BB962C8B-B14F-4D97-AF65-F5344CB8AC3E}">
        <p14:creationId xmlns:p14="http://schemas.microsoft.com/office/powerpoint/2010/main" xmlns="" val="3384056067"/>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Healthcare institutions</a:t>
            </a:r>
            <a:endParaRPr lang="en-US" dirty="0"/>
          </a:p>
        </p:txBody>
      </p:sp>
      <p:sp>
        <p:nvSpPr>
          <p:cNvPr id="3" name="Content Placeholder 2"/>
          <p:cNvSpPr>
            <a:spLocks noGrp="1"/>
          </p:cNvSpPr>
          <p:nvPr>
            <p:ph idx="1"/>
          </p:nvPr>
        </p:nvSpPr>
        <p:spPr/>
        <p:txBody>
          <a:bodyPr>
            <a:normAutofit/>
          </a:bodyPr>
          <a:lstStyle/>
          <a:p>
            <a:r>
              <a:rPr lang="en-US" sz="2800" dirty="0">
                <a:solidFill>
                  <a:srgbClr val="FF0000"/>
                </a:solidFill>
              </a:rPr>
              <a:t>A healthcare institution can be established with funds in public or private </a:t>
            </a:r>
            <a:r>
              <a:rPr lang="en-US" sz="2800" dirty="0" err="1" smtClean="0">
                <a:solidFill>
                  <a:srgbClr val="FF0000"/>
                </a:solidFill>
              </a:rPr>
              <a:t>propert</a:t>
            </a:r>
            <a:r>
              <a:rPr lang="sr-Latn-RS" sz="2800" dirty="0" smtClean="0"/>
              <a:t>y</a:t>
            </a:r>
            <a:r>
              <a:rPr lang="en-US" sz="2800" dirty="0" smtClean="0"/>
              <a:t>.</a:t>
            </a:r>
            <a:endParaRPr lang="sr-Latn-RS" sz="2800" dirty="0" smtClean="0"/>
          </a:p>
          <a:p>
            <a:r>
              <a:rPr lang="en-US" sz="2800" dirty="0" smtClean="0"/>
              <a:t> </a:t>
            </a:r>
            <a:r>
              <a:rPr lang="en-US" sz="2800" dirty="0"/>
              <a:t>A publicly owned healthcare facility is established by the Republic of Serbia, an autonomous province or a </a:t>
            </a:r>
            <a:r>
              <a:rPr lang="en-US" sz="2800" dirty="0" smtClean="0"/>
              <a:t>local unit</a:t>
            </a:r>
            <a:r>
              <a:rPr lang="en-US" sz="2800" dirty="0"/>
              <a:t>, and a privately owned healthcare facility is established by a legal or natural </a:t>
            </a:r>
            <a:r>
              <a:rPr lang="en-US" sz="2800" dirty="0" smtClean="0"/>
              <a:t>person</a:t>
            </a:r>
            <a:endParaRPr lang="en-US" sz="2800" dirty="0"/>
          </a:p>
        </p:txBody>
      </p:sp>
    </p:spTree>
    <p:extLst>
      <p:ext uri="{BB962C8B-B14F-4D97-AF65-F5344CB8AC3E}">
        <p14:creationId xmlns:p14="http://schemas.microsoft.com/office/powerpoint/2010/main" xmlns="" val="264217027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Role of healthcare providers</a:t>
            </a:r>
            <a:endParaRPr lang="en-US" dirty="0"/>
          </a:p>
        </p:txBody>
      </p:sp>
      <p:sp>
        <p:nvSpPr>
          <p:cNvPr id="3" name="Content Placeholder 2"/>
          <p:cNvSpPr>
            <a:spLocks noGrp="1"/>
          </p:cNvSpPr>
          <p:nvPr>
            <p:ph idx="1"/>
          </p:nvPr>
        </p:nvSpPr>
        <p:spPr/>
        <p:txBody>
          <a:bodyPr/>
          <a:lstStyle/>
          <a:p>
            <a:pPr lvl="0"/>
            <a:r>
              <a:rPr lang="en-US" sz="2400" dirty="0"/>
              <a:t>The </a:t>
            </a:r>
            <a:r>
              <a:rPr lang="en-US" sz="2400" dirty="0" smtClean="0"/>
              <a:t>healthcare </a:t>
            </a:r>
            <a:r>
              <a:rPr lang="sr-Latn-RS" sz="2400" dirty="0" smtClean="0"/>
              <a:t>provider</a:t>
            </a:r>
            <a:r>
              <a:rPr lang="en-US" sz="2400" dirty="0" smtClean="0"/>
              <a:t> </a:t>
            </a:r>
            <a:r>
              <a:rPr lang="en-US" sz="2400" dirty="0"/>
              <a:t>has an important role in exercising the rights to health care protection. </a:t>
            </a:r>
            <a:endParaRPr lang="sr-Latn-RS" sz="2400" dirty="0" smtClean="0"/>
          </a:p>
          <a:p>
            <a:pPr lvl="0"/>
            <a:r>
              <a:rPr lang="en-US" sz="2400" dirty="0" smtClean="0"/>
              <a:t>But </a:t>
            </a:r>
            <a:r>
              <a:rPr lang="en-US" sz="2400" dirty="0"/>
              <a:t>it cannot signiﬁcantly inﬂuence the change of the general health </a:t>
            </a:r>
            <a:r>
              <a:rPr lang="en-US" sz="2400" dirty="0" smtClean="0"/>
              <a:t>condition </a:t>
            </a:r>
            <a:r>
              <a:rPr lang="en-US" sz="2400" dirty="0"/>
              <a:t>of citizens if there are no other measures that are not part of the health care service but are relevant to our health (food, water supply, education, working </a:t>
            </a:r>
            <a:r>
              <a:rPr lang="en-US" sz="2400" dirty="0" smtClean="0"/>
              <a:t>conditions</a:t>
            </a:r>
            <a:r>
              <a:rPr lang="en-US" sz="2400" dirty="0"/>
              <a:t>, accommodation, etc</a:t>
            </a:r>
            <a:r>
              <a:rPr lang="en-US" sz="2400" dirty="0" smtClean="0"/>
              <a:t>.).</a:t>
            </a:r>
            <a:endParaRPr lang="sr-Latn-RS" sz="2400" baseline="30000" dirty="0" smtClean="0"/>
          </a:p>
          <a:p>
            <a:endParaRPr lang="en-US" dirty="0"/>
          </a:p>
        </p:txBody>
      </p:sp>
    </p:spTree>
    <p:extLst>
      <p:ext uri="{BB962C8B-B14F-4D97-AF65-F5344CB8AC3E}">
        <p14:creationId xmlns:p14="http://schemas.microsoft.com/office/powerpoint/2010/main" xmlns="" val="397316450"/>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sz="3600" dirty="0"/>
              <a:t>The reformation of the health care system is not only heading for social and political transformation and decentralization but also for improvement of control mechanisms primarily referring to the working process and use of resources.</a:t>
            </a:r>
            <a:br>
              <a:rPr lang="en-US" sz="3600"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06494214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Healthcare </a:t>
            </a:r>
            <a:r>
              <a:rPr lang="en-US" dirty="0" smtClean="0"/>
              <a:t>law</a:t>
            </a:r>
            <a:r>
              <a:rPr lang="sr-Latn-RS" dirty="0" smtClean="0"/>
              <a:t/>
            </a:r>
            <a:br>
              <a:rPr lang="sr-Latn-RS" dirty="0" smtClean="0"/>
            </a:br>
            <a:r>
              <a:rPr lang="sr-Latn-RS" dirty="0" smtClean="0"/>
              <a:t/>
            </a:r>
            <a:br>
              <a:rPr lang="sr-Latn-RS" dirty="0" smtClean="0"/>
            </a:br>
            <a:r>
              <a:rPr lang="en-US" dirty="0"/>
              <a:t>Official Gazette of Republic Serbia no</a:t>
            </a:r>
            <a:r>
              <a:rPr lang="sr-Cyrl-CS" dirty="0"/>
              <a:t>. </a:t>
            </a:r>
            <a:r>
              <a:rPr lang="sr-Latn-RS" dirty="0"/>
              <a:t>25/19</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69121221"/>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solidFill>
                  <a:srgbClr val="FF0000"/>
                </a:solidFill>
              </a:rPr>
              <a:t>Forms of healthcare service in Serbia</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dirty="0"/>
              <a:t> </a:t>
            </a:r>
            <a:r>
              <a:rPr lang="sr-Latn-RS" sz="2400" dirty="0" smtClean="0"/>
              <a:t>There are </a:t>
            </a:r>
            <a:r>
              <a:rPr lang="en-US" sz="2400" dirty="0" smtClean="0"/>
              <a:t> </a:t>
            </a:r>
            <a:r>
              <a:rPr lang="en-US" sz="2400" dirty="0"/>
              <a:t>two main </a:t>
            </a:r>
            <a:r>
              <a:rPr lang="en-US" sz="2400" dirty="0" smtClean="0"/>
              <a:t>forms</a:t>
            </a:r>
            <a:r>
              <a:rPr lang="sr-Latn-RS" sz="2400" dirty="0" smtClean="0"/>
              <a:t>:</a:t>
            </a:r>
          </a:p>
          <a:p>
            <a:pPr marL="342900" indent="-342900">
              <a:buFont typeface="+mj-lt"/>
              <a:buAutoNum type="arabicPeriod"/>
            </a:pPr>
            <a:r>
              <a:rPr lang="en-US" sz="2400" dirty="0" smtClean="0">
                <a:solidFill>
                  <a:srgbClr val="FF0000"/>
                </a:solidFill>
              </a:rPr>
              <a:t>public </a:t>
            </a:r>
            <a:r>
              <a:rPr lang="en-US" sz="2400" dirty="0">
                <a:solidFill>
                  <a:srgbClr val="FF0000"/>
                </a:solidFill>
              </a:rPr>
              <a:t>and </a:t>
            </a:r>
            <a:endParaRPr lang="sr-Latn-RS" sz="2400" dirty="0" smtClean="0">
              <a:solidFill>
                <a:srgbClr val="FF0000"/>
              </a:solidFill>
            </a:endParaRPr>
          </a:p>
          <a:p>
            <a:pPr marL="342900" indent="-342900">
              <a:buFont typeface="+mj-lt"/>
              <a:buAutoNum type="arabicPeriod"/>
            </a:pPr>
            <a:r>
              <a:rPr lang="en-US" sz="2400" dirty="0" smtClean="0">
                <a:solidFill>
                  <a:srgbClr val="FF0000"/>
                </a:solidFill>
              </a:rPr>
              <a:t>private </a:t>
            </a:r>
            <a:endParaRPr lang="sr-Latn-RS" sz="2400" dirty="0">
              <a:solidFill>
                <a:srgbClr val="FF0000"/>
              </a:solidFill>
            </a:endParaRPr>
          </a:p>
          <a:p>
            <a:r>
              <a:rPr lang="sr-Latn-RS" sz="2400" dirty="0" smtClean="0"/>
              <a:t>There is </a:t>
            </a:r>
            <a:r>
              <a:rPr lang="en-US" sz="2400" dirty="0" smtClean="0"/>
              <a:t>intention </a:t>
            </a:r>
            <a:r>
              <a:rPr lang="en-US" sz="2400" dirty="0"/>
              <a:t>of making both sectors </a:t>
            </a:r>
            <a:r>
              <a:rPr lang="en-US" sz="2400" dirty="0" smtClean="0"/>
              <a:t>interact. </a:t>
            </a:r>
            <a:endParaRPr lang="sr-Latn-RS" sz="2400" dirty="0" smtClean="0"/>
          </a:p>
        </p:txBody>
      </p:sp>
    </p:spTree>
    <p:extLst>
      <p:ext uri="{BB962C8B-B14F-4D97-AF65-F5344CB8AC3E}">
        <p14:creationId xmlns:p14="http://schemas.microsoft.com/office/powerpoint/2010/main" xmlns="" val="2539995102"/>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Who provides healthcare protection?</a:t>
            </a:r>
            <a:endParaRPr lang="en-US" dirty="0"/>
          </a:p>
        </p:txBody>
      </p:sp>
      <p:sp>
        <p:nvSpPr>
          <p:cNvPr id="3" name="Content Placeholder 2"/>
          <p:cNvSpPr>
            <a:spLocks noGrp="1"/>
          </p:cNvSpPr>
          <p:nvPr>
            <p:ph idx="1"/>
          </p:nvPr>
        </p:nvSpPr>
        <p:spPr/>
        <p:txBody>
          <a:bodyPr>
            <a:normAutofit/>
          </a:bodyPr>
          <a:lstStyle/>
          <a:p>
            <a:r>
              <a:rPr lang="sr-Latn-RS" sz="2800" dirty="0"/>
              <a:t>M</a:t>
            </a:r>
            <a:r>
              <a:rPr lang="en-US" sz="2800" dirty="0" err="1" smtClean="0"/>
              <a:t>edical</a:t>
            </a:r>
            <a:r>
              <a:rPr lang="en-US" sz="2800" dirty="0" smtClean="0"/>
              <a:t> </a:t>
            </a:r>
            <a:r>
              <a:rPr lang="en-US" sz="2800" dirty="0"/>
              <a:t>profession is the one that provides health care protection of </a:t>
            </a:r>
            <a:r>
              <a:rPr lang="en-US" sz="2800" dirty="0" smtClean="0"/>
              <a:t>citizens</a:t>
            </a:r>
            <a:endParaRPr lang="sr-Latn-RS" sz="2800" dirty="0" smtClean="0"/>
          </a:p>
          <a:p>
            <a:r>
              <a:rPr lang="sr-Latn-RS" sz="2800" dirty="0"/>
              <a:t>I</a:t>
            </a:r>
            <a:r>
              <a:rPr lang="en-US" sz="2800" dirty="0" smtClean="0"/>
              <a:t>t </a:t>
            </a:r>
            <a:r>
              <a:rPr lang="en-US" sz="2800" dirty="0"/>
              <a:t>implies carrying out measures and activities connected with health care protection </a:t>
            </a:r>
            <a:endParaRPr lang="sr-Latn-RS" sz="2800" dirty="0" smtClean="0"/>
          </a:p>
          <a:p>
            <a:r>
              <a:rPr lang="sr-Latn-RS" sz="2800" dirty="0" smtClean="0"/>
              <a:t>It is </a:t>
            </a:r>
            <a:r>
              <a:rPr lang="en-US" sz="2800" dirty="0" smtClean="0"/>
              <a:t>organized </a:t>
            </a:r>
            <a:r>
              <a:rPr lang="en-US" sz="2800" dirty="0"/>
              <a:t>by health services and everything </a:t>
            </a:r>
            <a:r>
              <a:rPr lang="sr-Latn-RS" sz="2800" dirty="0" smtClean="0"/>
              <a:t>is </a:t>
            </a:r>
            <a:r>
              <a:rPr lang="en-US" sz="2800" dirty="0" smtClean="0"/>
              <a:t>in </a:t>
            </a:r>
            <a:r>
              <a:rPr lang="en-US" sz="2800" dirty="0"/>
              <a:t>accordance with the medical </a:t>
            </a:r>
            <a:r>
              <a:rPr lang="en-US" sz="2800" dirty="0" smtClean="0"/>
              <a:t>doctrine </a:t>
            </a:r>
            <a:r>
              <a:rPr lang="en-US" sz="2800" dirty="0"/>
              <a:t>and the application of health technologies </a:t>
            </a:r>
            <a:endParaRPr lang="sr-Latn-RS" sz="2800" dirty="0"/>
          </a:p>
          <a:p>
            <a:r>
              <a:rPr lang="sr-Latn-RS" sz="2800" dirty="0" smtClean="0"/>
              <a:t>The aim is</a:t>
            </a:r>
            <a:r>
              <a:rPr lang="en-US" sz="2800" dirty="0" smtClean="0"/>
              <a:t> beneﬁt </a:t>
            </a:r>
            <a:r>
              <a:rPr lang="en-US" sz="2800" dirty="0"/>
              <a:t>as well as </a:t>
            </a:r>
            <a:r>
              <a:rPr lang="en-US" sz="2800" dirty="0" smtClean="0"/>
              <a:t>protection </a:t>
            </a:r>
            <a:r>
              <a:rPr lang="en-US" sz="2800" dirty="0"/>
              <a:t>and improvement of people’s health. </a:t>
            </a:r>
          </a:p>
        </p:txBody>
      </p:sp>
    </p:spTree>
    <p:extLst>
      <p:ext uri="{BB962C8B-B14F-4D97-AF65-F5344CB8AC3E}">
        <p14:creationId xmlns:p14="http://schemas.microsoft.com/office/powerpoint/2010/main" xmlns="" val="3091384815"/>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581400"/>
            <a:ext cx="9146383" cy="2667000"/>
          </a:xfrm>
        </p:spPr>
        <p:txBody>
          <a:bodyPr/>
          <a:lstStyle/>
          <a:p>
            <a:r>
              <a:rPr lang="sr-Latn-RS" dirty="0" smtClean="0">
                <a:solidFill>
                  <a:srgbClr val="FF0000"/>
                </a:solidFill>
              </a:rPr>
              <a:t>Healthcare professional: </a:t>
            </a:r>
            <a:r>
              <a:rPr lang="en-US" dirty="0">
                <a:solidFill>
                  <a:srgbClr val="FF0000"/>
                </a:solidFill>
              </a:rPr>
              <a:t>A health care practitioner, or medical associate, who has ﬁnished their </a:t>
            </a:r>
            <a:r>
              <a:rPr lang="en-US" dirty="0" err="1">
                <a:solidFill>
                  <a:srgbClr val="FF0000"/>
                </a:solidFill>
              </a:rPr>
              <a:t>medi</a:t>
            </a:r>
            <a:r>
              <a:rPr lang="sr-Latn-RS" dirty="0">
                <a:solidFill>
                  <a:srgbClr val="FF0000"/>
                </a:solidFill>
              </a:rPr>
              <a:t>c</a:t>
            </a:r>
            <a:r>
              <a:rPr lang="en-US" dirty="0">
                <a:solidFill>
                  <a:srgbClr val="FF0000"/>
                </a:solidFill>
              </a:rPr>
              <a:t>al education at the relevant school, </a:t>
            </a:r>
            <a:r>
              <a:rPr lang="en-US" dirty="0"/>
              <a:t>faculty, and specialization abroad, as well as a health care practitioner, or medical associate who is a foreign citizen, may be engaged in a health care activity as a profession, if their foreign school document is recognized (degree validation). </a:t>
            </a:r>
            <a:br>
              <a:rPr lang="en-US" dirty="0"/>
            </a:br>
            <a:endParaRPr lang="en-US" dirty="0"/>
          </a:p>
        </p:txBody>
      </p:sp>
    </p:spTree>
    <p:extLst>
      <p:ext uri="{BB962C8B-B14F-4D97-AF65-F5344CB8AC3E}">
        <p14:creationId xmlns:p14="http://schemas.microsoft.com/office/powerpoint/2010/main" xmlns="" val="1066412406"/>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Delivery of health care</a:t>
            </a:r>
            <a:endParaRPr lang="en-US" dirty="0"/>
          </a:p>
        </p:txBody>
      </p:sp>
      <p:sp>
        <p:nvSpPr>
          <p:cNvPr id="3" name="Content Placeholder 2"/>
          <p:cNvSpPr>
            <a:spLocks noGrp="1"/>
          </p:cNvSpPr>
          <p:nvPr>
            <p:ph idx="1"/>
          </p:nvPr>
        </p:nvSpPr>
        <p:spPr/>
        <p:txBody>
          <a:bodyPr>
            <a:normAutofit/>
          </a:bodyPr>
          <a:lstStyle/>
          <a:p>
            <a:r>
              <a:rPr lang="en-US" sz="2400" dirty="0"/>
              <a:t>The delivery of modern health care depends on groups of trained professionals and paraprofessionals coming together as interdisciplinary </a:t>
            </a:r>
            <a:r>
              <a:rPr lang="en-US" sz="2400" dirty="0" smtClean="0"/>
              <a:t>teams.</a:t>
            </a:r>
            <a:endParaRPr lang="sr-Latn-RS" sz="2400" dirty="0" smtClean="0"/>
          </a:p>
          <a:p>
            <a:r>
              <a:rPr lang="en-US" sz="2400" dirty="0" smtClean="0"/>
              <a:t>This </a:t>
            </a:r>
            <a:r>
              <a:rPr lang="en-US" sz="2400" dirty="0"/>
              <a:t>includes professionals in medicine, psychology, physiotherapy, nursing, dentistry, midwifery and allied health, along with many others such as public health practitioners, community health workers and assistive personnel, who systematically provide personal and population-based preventive, curative and rehabilitative care services</a:t>
            </a:r>
          </a:p>
        </p:txBody>
      </p:sp>
    </p:spTree>
    <p:extLst>
      <p:ext uri="{BB962C8B-B14F-4D97-AF65-F5344CB8AC3E}">
        <p14:creationId xmlns:p14="http://schemas.microsoft.com/office/powerpoint/2010/main" xmlns="" val="2302742931"/>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2836069" y="609600"/>
            <a:ext cx="6519863" cy="5315390"/>
          </a:xfrm>
        </p:spPr>
      </p:pic>
    </p:spTree>
    <p:extLst>
      <p:ext uri="{BB962C8B-B14F-4D97-AF65-F5344CB8AC3E}">
        <p14:creationId xmlns:p14="http://schemas.microsoft.com/office/powerpoint/2010/main" xmlns="" val="3823680227"/>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Primary care</a:t>
            </a:r>
            <a:endParaRPr lang="en-US" dirty="0"/>
          </a:p>
        </p:txBody>
      </p:sp>
      <p:sp>
        <p:nvSpPr>
          <p:cNvPr id="3" name="Content Placeholder 2"/>
          <p:cNvSpPr>
            <a:spLocks noGrp="1"/>
          </p:cNvSpPr>
          <p:nvPr>
            <p:ph idx="1"/>
          </p:nvPr>
        </p:nvSpPr>
        <p:spPr/>
        <p:txBody>
          <a:bodyPr>
            <a:normAutofit/>
          </a:bodyPr>
          <a:lstStyle/>
          <a:p>
            <a:r>
              <a:rPr lang="en-US" sz="2400" dirty="0"/>
              <a:t>Primary care refers to the work of health professionals who act as a first point of consultation for all patients within the health care system</a:t>
            </a:r>
            <a:r>
              <a:rPr lang="en-US" sz="2400" dirty="0" smtClean="0"/>
              <a:t>.</a:t>
            </a:r>
            <a:endParaRPr lang="sr-Latn-RS" sz="2400" dirty="0" smtClean="0"/>
          </a:p>
          <a:p>
            <a:r>
              <a:rPr lang="en-US" sz="2400" dirty="0" smtClean="0"/>
              <a:t> </a:t>
            </a:r>
            <a:r>
              <a:rPr lang="en-US" sz="2400" dirty="0"/>
              <a:t>Such a professional would usually be a primary care physician, such as a general practitioner or family physician</a:t>
            </a:r>
            <a:r>
              <a:rPr lang="en-US" sz="2400" dirty="0" smtClean="0"/>
              <a:t>.</a:t>
            </a:r>
            <a:endParaRPr lang="en-US" sz="2400" dirty="0"/>
          </a:p>
          <a:p>
            <a:r>
              <a:rPr lang="en-US" sz="2400" dirty="0"/>
              <a:t>Primary care is frequently denoted as the healthcare services which is integral to the local community. It can be provided in different settings, such as Urgent care centers that provide same-day appointments or services on a walk-in basis. </a:t>
            </a:r>
          </a:p>
        </p:txBody>
      </p:sp>
    </p:spTree>
    <p:extLst>
      <p:ext uri="{BB962C8B-B14F-4D97-AF65-F5344CB8AC3E}">
        <p14:creationId xmlns:p14="http://schemas.microsoft.com/office/powerpoint/2010/main" xmlns="" val="43384116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Primary care</a:t>
            </a:r>
            <a:endParaRPr lang="en-US" dirty="0"/>
          </a:p>
        </p:txBody>
      </p:sp>
      <p:sp>
        <p:nvSpPr>
          <p:cNvPr id="3" name="Content Placeholder 2"/>
          <p:cNvSpPr>
            <a:spLocks noGrp="1"/>
          </p:cNvSpPr>
          <p:nvPr>
            <p:ph idx="1"/>
          </p:nvPr>
        </p:nvSpPr>
        <p:spPr/>
        <p:txBody>
          <a:bodyPr>
            <a:normAutofit/>
          </a:bodyPr>
          <a:lstStyle/>
          <a:p>
            <a:r>
              <a:rPr lang="en-US" sz="2800" dirty="0"/>
              <a:t>Primary care involves the widest scope of health care, including all ages of patients, patients of all socioeconomic and geographic origins, patients seeking to maintain optimal health, and patients with all types of acute and chronic physical, mental and social health issues, including multiple chronic diseases. </a:t>
            </a:r>
            <a:endParaRPr lang="sr-Latn-RS" sz="2800" dirty="0" smtClean="0"/>
          </a:p>
          <a:p>
            <a:r>
              <a:rPr lang="en-US" sz="2800" dirty="0" smtClean="0"/>
              <a:t>Consequently</a:t>
            </a:r>
            <a:r>
              <a:rPr lang="en-US" sz="2800" dirty="0"/>
              <a:t>, a primary care practitioner must possess a wide breadth of knowledge in many areas</a:t>
            </a:r>
            <a:r>
              <a:rPr lang="en-US" sz="2800" dirty="0" smtClean="0"/>
              <a:t>.</a:t>
            </a:r>
            <a:endParaRPr lang="sr-Latn-RS" sz="2800" dirty="0" smtClean="0"/>
          </a:p>
          <a:p>
            <a:r>
              <a:rPr lang="en-US" sz="2800" dirty="0" smtClean="0"/>
              <a:t> </a:t>
            </a:r>
            <a:endParaRPr lang="en-US" sz="2800" dirty="0"/>
          </a:p>
        </p:txBody>
      </p:sp>
    </p:spTree>
    <p:extLst>
      <p:ext uri="{BB962C8B-B14F-4D97-AF65-F5344CB8AC3E}">
        <p14:creationId xmlns:p14="http://schemas.microsoft.com/office/powerpoint/2010/main" xmlns="" val="2013385120"/>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Continuity is a key characteristic of primary care</a:t>
            </a:r>
            <a:r>
              <a:rPr lang="en-US" dirty="0"/>
              <a:t>, as patients usually prefer to consult the same practitioner for routine check-ups and preventive care, health education, and every time they require an initial consultation about a new health problem.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6851168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Example: What is treated at primary care</a:t>
            </a:r>
            <a:r>
              <a:rPr lang="sr-Latn-RS" dirty="0" smtClean="0">
                <a:solidFill>
                  <a:srgbClr val="FF0000"/>
                </a:solidFill>
              </a:rPr>
              <a:t>?</a:t>
            </a:r>
            <a:r>
              <a:rPr lang="sr-Latn-RS" dirty="0" smtClean="0"/>
              <a:t/>
            </a:r>
            <a:br>
              <a:rPr lang="sr-Latn-RS" dirty="0" smtClean="0"/>
            </a:br>
            <a:r>
              <a:rPr lang="en-US" dirty="0" smtClean="0"/>
              <a:t>Common </a:t>
            </a:r>
            <a:r>
              <a:rPr lang="en-US" dirty="0"/>
              <a:t>chronic illnesses usually treated in primary care may include, for example, hypertension, diabetes, asthma, COPD, depression and anxiety, back pain, arthritis or thyroid dysfunction.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480625262"/>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124200" y="685800"/>
            <a:ext cx="5678089" cy="5310971"/>
          </a:xfrm>
        </p:spPr>
      </p:pic>
    </p:spTree>
    <p:extLst>
      <p:ext uri="{BB962C8B-B14F-4D97-AF65-F5344CB8AC3E}">
        <p14:creationId xmlns:p14="http://schemas.microsoft.com/office/powerpoint/2010/main" xmlns="" val="88969058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This law </a:t>
            </a:r>
            <a:r>
              <a:rPr lang="en-US" dirty="0">
                <a:solidFill>
                  <a:srgbClr val="FF0000"/>
                </a:solidFill>
              </a:rPr>
              <a:t>regulates the health care system in the Republic of Serbia</a:t>
            </a:r>
            <a:r>
              <a:rPr lang="en-US" dirty="0"/>
              <a:t>, its organization, social concern for the health of the population, general interest in health care, supervision over the implementation of this law, as well as other issues of importance for the organization and implementation of health care.</a:t>
            </a:r>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11973982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a:t>Secondary care includes acute care: necessary treatment for a short period of time for a brief but serious illness, injury, or other health condition. This care is often found in a hospital emergency department. Secondary care also includes skilled attendance during childbirth, intensive care, and medical imaging services.</a:t>
            </a:r>
            <a:r>
              <a:rPr lang="en-US" dirty="0"/>
              <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420187258"/>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Secondary care</a:t>
            </a:r>
          </a:p>
        </p:txBody>
      </p:sp>
      <p:sp>
        <p:nvSpPr>
          <p:cNvPr id="3" name="Content Placeholder 2"/>
          <p:cNvSpPr>
            <a:spLocks noGrp="1"/>
          </p:cNvSpPr>
          <p:nvPr>
            <p:ph idx="1"/>
          </p:nvPr>
        </p:nvSpPr>
        <p:spPr/>
        <p:txBody>
          <a:bodyPr/>
          <a:lstStyle/>
          <a:p>
            <a:r>
              <a:rPr lang="en-US" sz="2400" dirty="0" smtClean="0"/>
              <a:t>The </a:t>
            </a:r>
            <a:r>
              <a:rPr lang="en-US" sz="2400" dirty="0"/>
              <a:t>term "secondary care" is sometimes used synonymously with "hospital care". However, many secondary care providers, such as psychiatrists, clinical psychologists, occupational therapists, most dental specialties or physiotherapists, do not necessarily work in hospitals. Some primary care services are delivered within hospitals. </a:t>
            </a:r>
            <a:endParaRPr lang="sr-Latn-RS" sz="2400" dirty="0" smtClean="0"/>
          </a:p>
          <a:p>
            <a:r>
              <a:rPr lang="en-US" sz="2400" dirty="0" smtClean="0"/>
              <a:t>Depending </a:t>
            </a:r>
            <a:r>
              <a:rPr lang="en-US" sz="2400" dirty="0"/>
              <a:t>on the organization and policies of the national health system, patients may be required to see a primary care provider for a referral before </a:t>
            </a:r>
            <a:r>
              <a:rPr lang="en-US" dirty="0"/>
              <a:t>they can access secondary care</a:t>
            </a:r>
          </a:p>
        </p:txBody>
      </p:sp>
    </p:spTree>
    <p:extLst>
      <p:ext uri="{BB962C8B-B14F-4D97-AF65-F5344CB8AC3E}">
        <p14:creationId xmlns:p14="http://schemas.microsoft.com/office/powerpoint/2010/main" xmlns="" val="2041739419"/>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Tertiary care</a:t>
            </a:r>
          </a:p>
        </p:txBody>
      </p:sp>
      <p:sp>
        <p:nvSpPr>
          <p:cNvPr id="3" name="Content Placeholder 2"/>
          <p:cNvSpPr>
            <a:spLocks noGrp="1"/>
          </p:cNvSpPr>
          <p:nvPr>
            <p:ph idx="1"/>
          </p:nvPr>
        </p:nvSpPr>
        <p:spPr/>
        <p:txBody>
          <a:bodyPr>
            <a:normAutofit/>
          </a:bodyPr>
          <a:lstStyle/>
          <a:p>
            <a:r>
              <a:rPr lang="en-US" sz="2400" dirty="0"/>
              <a:t>Tertiary care is specialized consultative health care, usually for inpatients and on referral from a primary or secondary health professional, in a facility that has personnel and facilities for advanced medical investigation and treatment, such as a tertiary referral hospital</a:t>
            </a:r>
            <a:r>
              <a:rPr lang="en-US" sz="2400" dirty="0" smtClean="0"/>
              <a:t>.</a:t>
            </a:r>
            <a:endParaRPr lang="en-US" sz="2400" dirty="0"/>
          </a:p>
        </p:txBody>
      </p:sp>
    </p:spTree>
    <p:extLst>
      <p:ext uri="{BB962C8B-B14F-4D97-AF65-F5344CB8AC3E}">
        <p14:creationId xmlns:p14="http://schemas.microsoft.com/office/powerpoint/2010/main" xmlns="" val="3137503570"/>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Examples of tertiary care services are cancer management, neurosurgery, cardiac surgery, plastic surgery, treatment for severe burns, advanced neonatology services, palliative, and other complex medical and surgical interventions.</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067506310"/>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Q</a:t>
            </a:r>
            <a:r>
              <a:rPr lang="en-US" dirty="0" err="1" smtClean="0"/>
              <a:t>uaternary</a:t>
            </a:r>
            <a:r>
              <a:rPr lang="en-US" dirty="0" smtClean="0"/>
              <a:t> </a:t>
            </a:r>
            <a:r>
              <a:rPr lang="en-US" dirty="0"/>
              <a:t>care</a:t>
            </a:r>
          </a:p>
        </p:txBody>
      </p:sp>
      <p:sp>
        <p:nvSpPr>
          <p:cNvPr id="3" name="Content Placeholder 2"/>
          <p:cNvSpPr>
            <a:spLocks noGrp="1"/>
          </p:cNvSpPr>
          <p:nvPr>
            <p:ph idx="1"/>
          </p:nvPr>
        </p:nvSpPr>
        <p:spPr/>
        <p:txBody>
          <a:bodyPr>
            <a:normAutofit/>
          </a:bodyPr>
          <a:lstStyle/>
          <a:p>
            <a:r>
              <a:rPr lang="en-US" sz="2400" dirty="0"/>
              <a:t>The term quaternary care </a:t>
            </a:r>
            <a:r>
              <a:rPr lang="en-US" sz="2400" dirty="0" smtClean="0"/>
              <a:t>is </a:t>
            </a:r>
            <a:r>
              <a:rPr lang="en-US" sz="2400" dirty="0"/>
              <a:t>sometimes used as an extension of tertiary care in reference to advanced levels of medicine which are highly specialized and not widely </a:t>
            </a:r>
            <a:r>
              <a:rPr lang="en-US" sz="2400" dirty="0" smtClean="0"/>
              <a:t>accessed.</a:t>
            </a:r>
            <a:endParaRPr lang="sr-Latn-RS" sz="2400" dirty="0" smtClean="0"/>
          </a:p>
          <a:p>
            <a:r>
              <a:rPr lang="en-US" sz="2400" dirty="0" smtClean="0"/>
              <a:t>Experimental </a:t>
            </a:r>
            <a:r>
              <a:rPr lang="en-US" sz="2400" dirty="0"/>
              <a:t>medicine and some types of uncommon diagnostic or surgical procedures are considered quaternary care. </a:t>
            </a:r>
            <a:endParaRPr lang="sr-Latn-RS" sz="2400" dirty="0" smtClean="0"/>
          </a:p>
          <a:p>
            <a:r>
              <a:rPr lang="en-US" sz="2400" dirty="0" smtClean="0"/>
              <a:t>These </a:t>
            </a:r>
            <a:r>
              <a:rPr lang="en-US" sz="2400" dirty="0"/>
              <a:t>services are usually only offered in a limited number of regional or national health care centers.</a:t>
            </a:r>
          </a:p>
        </p:txBody>
      </p:sp>
    </p:spTree>
    <p:extLst>
      <p:ext uri="{BB962C8B-B14F-4D97-AF65-F5344CB8AC3E}">
        <p14:creationId xmlns:p14="http://schemas.microsoft.com/office/powerpoint/2010/main" xmlns="" val="311531283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Care Institutions</a:t>
            </a:r>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98082981"/>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Health institutions </a:t>
            </a:r>
          </a:p>
        </p:txBody>
      </p:sp>
      <p:sp>
        <p:nvSpPr>
          <p:cNvPr id="5" name="Content Placeholder 4"/>
          <p:cNvSpPr>
            <a:spLocks noGrp="1"/>
          </p:cNvSpPr>
          <p:nvPr>
            <p:ph idx="1"/>
          </p:nvPr>
        </p:nvSpPr>
        <p:spPr/>
        <p:txBody>
          <a:bodyPr>
            <a:normAutofit fontScale="92500"/>
          </a:bodyPr>
          <a:lstStyle/>
          <a:p>
            <a:pPr lvl="0"/>
            <a:r>
              <a:rPr lang="en-US" dirty="0"/>
              <a:t>are owned by the Republic, the Autonomous Provinces, as well as a legal entity and individuals. </a:t>
            </a:r>
            <a:endParaRPr lang="sr-Latn-RS" dirty="0" smtClean="0"/>
          </a:p>
          <a:p>
            <a:pPr lvl="0"/>
            <a:r>
              <a:rPr lang="en-US" dirty="0" smtClean="0"/>
              <a:t>The </a:t>
            </a:r>
            <a:r>
              <a:rPr lang="en-US" dirty="0"/>
              <a:t>setting up of medical institutions is funded from state or private sources </a:t>
            </a:r>
            <a:endParaRPr lang="sr-Latn-RS" dirty="0"/>
          </a:p>
          <a:p>
            <a:pPr lvl="0"/>
            <a:r>
              <a:rPr lang="en-US" dirty="0" smtClean="0"/>
              <a:t>The </a:t>
            </a:r>
            <a:r>
              <a:rPr lang="en-US" dirty="0"/>
              <a:t>concrete forms depend on the type and plan of the network of health institutions </a:t>
            </a:r>
            <a:r>
              <a:rPr lang="en-US" dirty="0" smtClean="0"/>
              <a:t>such </a:t>
            </a:r>
            <a:r>
              <a:rPr lang="en-US" dirty="0"/>
              <a:t>as: </a:t>
            </a:r>
            <a:endParaRPr lang="sr-Latn-RS" dirty="0" smtClean="0"/>
          </a:p>
          <a:p>
            <a:pPr marL="342900" lvl="0" indent="-342900">
              <a:buFont typeface="+mj-lt"/>
              <a:buAutoNum type="arabicPeriod"/>
            </a:pPr>
            <a:r>
              <a:rPr lang="en-US" dirty="0" smtClean="0"/>
              <a:t>health </a:t>
            </a:r>
            <a:r>
              <a:rPr lang="en-US" dirty="0"/>
              <a:t>centers (health care facilities at the primary level, which have their own smaller health stations), </a:t>
            </a:r>
            <a:endParaRPr lang="sr-Latn-RS" dirty="0" smtClean="0"/>
          </a:p>
          <a:p>
            <a:pPr marL="342900" lvl="0" indent="-342900">
              <a:buFont typeface="+mj-lt"/>
              <a:buAutoNum type="arabicPeriod"/>
            </a:pPr>
            <a:r>
              <a:rPr lang="en-US" dirty="0" smtClean="0"/>
              <a:t>institutes,</a:t>
            </a:r>
            <a:endParaRPr lang="sr-Latn-RS" dirty="0" smtClean="0"/>
          </a:p>
          <a:p>
            <a:pPr marL="342900" lvl="0" indent="-342900">
              <a:buFont typeface="+mj-lt"/>
              <a:buAutoNum type="arabicPeriod"/>
            </a:pPr>
            <a:r>
              <a:rPr lang="en-US" dirty="0" smtClean="0"/>
              <a:t> </a:t>
            </a:r>
            <a:r>
              <a:rPr lang="en-US" dirty="0"/>
              <a:t>clinics, </a:t>
            </a:r>
            <a:endParaRPr lang="sr-Latn-RS" dirty="0" smtClean="0"/>
          </a:p>
          <a:p>
            <a:pPr marL="342900" lvl="0" indent="-342900">
              <a:buFont typeface="+mj-lt"/>
              <a:buAutoNum type="arabicPeriod"/>
            </a:pPr>
            <a:r>
              <a:rPr lang="en-US" dirty="0" smtClean="0"/>
              <a:t>clinical </a:t>
            </a:r>
            <a:r>
              <a:rPr lang="en-US" dirty="0"/>
              <a:t>and hospital centers, </a:t>
            </a:r>
            <a:endParaRPr lang="sr-Latn-RS" dirty="0" smtClean="0"/>
          </a:p>
          <a:p>
            <a:pPr marL="342900" lvl="0" indent="-342900">
              <a:buFont typeface="+mj-lt"/>
              <a:buAutoNum type="arabicPeriod"/>
            </a:pPr>
            <a:r>
              <a:rPr lang="en-US" dirty="0" smtClean="0"/>
              <a:t>pharmacies</a:t>
            </a:r>
            <a:r>
              <a:rPr lang="en-US" dirty="0"/>
              <a:t>, </a:t>
            </a:r>
            <a:endParaRPr lang="sr-Latn-RS" dirty="0" smtClean="0"/>
          </a:p>
          <a:p>
            <a:pPr marL="342900" lvl="0" indent="-342900">
              <a:buFont typeface="+mj-lt"/>
              <a:buAutoNum type="arabicPeriod"/>
            </a:pPr>
            <a:r>
              <a:rPr lang="en-US" dirty="0" smtClean="0"/>
              <a:t>general </a:t>
            </a:r>
            <a:r>
              <a:rPr lang="en-US" dirty="0"/>
              <a:t>and specialized hospitals</a:t>
            </a:r>
            <a:r>
              <a:rPr lang="en-US" dirty="0" smtClean="0"/>
              <a:t>,</a:t>
            </a:r>
            <a:endParaRPr lang="sr-Latn-RS" dirty="0" smtClean="0"/>
          </a:p>
          <a:p>
            <a:pPr marL="342900" lvl="0" indent="-342900">
              <a:buFont typeface="+mj-lt"/>
              <a:buAutoNum type="arabicPeriod"/>
            </a:pPr>
            <a:r>
              <a:rPr lang="en-US" dirty="0" smtClean="0"/>
              <a:t> </a:t>
            </a:r>
            <a:r>
              <a:rPr lang="en-US" dirty="0"/>
              <a:t>institutes of public health, etc.</a:t>
            </a:r>
          </a:p>
          <a:p>
            <a:endParaRPr lang="en-US" dirty="0"/>
          </a:p>
        </p:txBody>
      </p:sp>
    </p:spTree>
    <p:extLst>
      <p:ext uri="{BB962C8B-B14F-4D97-AF65-F5344CB8AC3E}">
        <p14:creationId xmlns:p14="http://schemas.microsoft.com/office/powerpoint/2010/main" xmlns="" val="556220221"/>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Hospitals</a:t>
            </a:r>
            <a:endParaRPr lang="en-US" dirty="0"/>
          </a:p>
        </p:txBody>
      </p:sp>
      <p:sp>
        <p:nvSpPr>
          <p:cNvPr id="3" name="Content Placeholder 2"/>
          <p:cNvSpPr>
            <a:spLocks noGrp="1"/>
          </p:cNvSpPr>
          <p:nvPr>
            <p:ph idx="1"/>
          </p:nvPr>
        </p:nvSpPr>
        <p:spPr/>
        <p:txBody>
          <a:bodyPr/>
          <a:lstStyle/>
          <a:p>
            <a:pPr lvl="0"/>
            <a:r>
              <a:rPr lang="en-US" sz="2000" dirty="0">
                <a:solidFill>
                  <a:srgbClr val="FF0000"/>
                </a:solidFill>
              </a:rPr>
              <a:t>A hospital is a health care institution that is engaged in health care activity at the secondary level. </a:t>
            </a:r>
            <a:r>
              <a:rPr lang="en-US" sz="2000" dirty="0"/>
              <a:t>The public hospital is founded by the Republic </a:t>
            </a:r>
            <a:r>
              <a:rPr lang="en-US" sz="2000" dirty="0" smtClean="0"/>
              <a:t>for </a:t>
            </a:r>
            <a:r>
              <a:rPr lang="en-US" sz="2000" dirty="0"/>
              <a:t>the national </a:t>
            </a:r>
            <a:r>
              <a:rPr lang="en-US" sz="2000" dirty="0" smtClean="0"/>
              <a:t>territory</a:t>
            </a:r>
            <a:endParaRPr lang="sr-Latn-RS" sz="2000" dirty="0" smtClean="0"/>
          </a:p>
          <a:p>
            <a:r>
              <a:rPr lang="en-US" sz="2000" dirty="0"/>
              <a:t>A hospital is engaged in health care activity as a continuation of </a:t>
            </a:r>
            <a:r>
              <a:rPr lang="en-US" sz="2000" dirty="0" smtClean="0"/>
              <a:t>diagnostics</a:t>
            </a:r>
            <a:r>
              <a:rPr lang="en-US" sz="2000" dirty="0"/>
              <a:t>, treatment, and rehabilitation in an outpatient department, i.e., when, due to complexity and seriousness of a disease, special conditions are required with respect to the staff, equipment, accommodation, and drugs. </a:t>
            </a:r>
            <a:endParaRPr lang="sr-Latn-RS" sz="2000" dirty="0" smtClean="0"/>
          </a:p>
          <a:p>
            <a:r>
              <a:rPr lang="en-US" sz="2000" dirty="0" smtClean="0"/>
              <a:t>A </a:t>
            </a:r>
            <a:r>
              <a:rPr lang="en-US" sz="2000" dirty="0"/>
              <a:t>hospital cooperates with an outpatient department and provides it with professional assistance in the </a:t>
            </a:r>
            <a:r>
              <a:rPr lang="en-US" sz="2000" dirty="0" smtClean="0"/>
              <a:t>implementation </a:t>
            </a:r>
            <a:r>
              <a:rPr lang="en-US" sz="2000" dirty="0"/>
              <a:t>of measures of primary health care. </a:t>
            </a:r>
            <a:endParaRPr lang="sr-Latn-RS" sz="2000" dirty="0" smtClean="0"/>
          </a:p>
          <a:p>
            <a:r>
              <a:rPr lang="en-US" sz="2000" dirty="0" smtClean="0"/>
              <a:t>The </a:t>
            </a:r>
            <a:r>
              <a:rPr lang="en-US" sz="2000" dirty="0"/>
              <a:t>inpatient, specialist, and consulting activity of the hospital make a single functional and organizational unity.</a:t>
            </a:r>
          </a:p>
          <a:p>
            <a:pPr lvl="0"/>
            <a:endParaRPr lang="en-US" dirty="0"/>
          </a:p>
        </p:txBody>
      </p:sp>
    </p:spTree>
    <p:extLst>
      <p:ext uri="{BB962C8B-B14F-4D97-AF65-F5344CB8AC3E}">
        <p14:creationId xmlns:p14="http://schemas.microsoft.com/office/powerpoint/2010/main" xmlns="" val="582380093"/>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Hospital</a:t>
            </a:r>
            <a:endParaRPr lang="en-US" dirty="0"/>
          </a:p>
        </p:txBody>
      </p:sp>
      <p:sp>
        <p:nvSpPr>
          <p:cNvPr id="3" name="Content Placeholder 2"/>
          <p:cNvSpPr>
            <a:spLocks noGrp="1"/>
          </p:cNvSpPr>
          <p:nvPr>
            <p:ph idx="1"/>
          </p:nvPr>
        </p:nvSpPr>
        <p:spPr/>
        <p:txBody>
          <a:bodyPr>
            <a:normAutofit/>
          </a:bodyPr>
          <a:lstStyle/>
          <a:p>
            <a:pPr lvl="0"/>
            <a:r>
              <a:rPr lang="en-US" sz="2000" dirty="0"/>
              <a:t>A hospital organizes its work in such a way that the majority of patients are tested and treated in a polyclinic where inpatient treatment to the diseased and injured persons is provided only when necessary. </a:t>
            </a:r>
            <a:endParaRPr lang="sr-Latn-RS" sz="2000" dirty="0" smtClean="0"/>
          </a:p>
          <a:p>
            <a:pPr lvl="0"/>
            <a:r>
              <a:rPr lang="en-US" sz="2000" dirty="0" smtClean="0"/>
              <a:t>A </a:t>
            </a:r>
            <a:r>
              <a:rPr lang="en-US" sz="2000" dirty="0"/>
              <a:t>hospital may have, or organize special organizational units for extended hospital care (geriatrics), palliative care of the diseased in the terminal stage of a disease, as well as for the treatment of the diseased in the course of day work (day hospital). </a:t>
            </a:r>
            <a:endParaRPr lang="sr-Latn-RS" sz="2000" dirty="0" smtClean="0"/>
          </a:p>
          <a:p>
            <a:pPr lvl="0"/>
            <a:r>
              <a:rPr lang="en-US" sz="2000" dirty="0" smtClean="0"/>
              <a:t>A </a:t>
            </a:r>
            <a:r>
              <a:rPr lang="en-US" sz="2000" dirty="0">
                <a:solidFill>
                  <a:srgbClr val="FF0000"/>
                </a:solidFill>
              </a:rPr>
              <a:t>hospital may be general or a specialty hospital. </a:t>
            </a:r>
            <a:endParaRPr lang="sr-Latn-RS" sz="2000" dirty="0" smtClean="0">
              <a:solidFill>
                <a:srgbClr val="FF0000"/>
              </a:solidFill>
            </a:endParaRPr>
          </a:p>
          <a:p>
            <a:pPr lvl="0"/>
            <a:r>
              <a:rPr lang="en-US" sz="2000" dirty="0" smtClean="0"/>
              <a:t>A hospital the founder of which is the Republic may be liaised and it cooperates with health centers at the primary level on the</a:t>
            </a:r>
            <a:r>
              <a:rPr lang="sr-Latn-RS" sz="2000" dirty="0" smtClean="0"/>
              <a:t>, </a:t>
            </a:r>
            <a:r>
              <a:rPr lang="en-US" sz="2000" dirty="0" smtClean="0"/>
              <a:t>with the aim to establish and maintain appropriate referrals of patients to the secondary level of health care and exchange of professional knowledge and experience.</a:t>
            </a:r>
            <a:endParaRPr lang="en-US" sz="2000" dirty="0"/>
          </a:p>
        </p:txBody>
      </p:sp>
    </p:spTree>
    <p:extLst>
      <p:ext uri="{BB962C8B-B14F-4D97-AF65-F5344CB8AC3E}">
        <p14:creationId xmlns:p14="http://schemas.microsoft.com/office/powerpoint/2010/main" xmlns="" val="1284553460"/>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General hospital</a:t>
            </a:r>
            <a:endParaRPr lang="en-US" dirty="0"/>
          </a:p>
        </p:txBody>
      </p:sp>
      <p:sp>
        <p:nvSpPr>
          <p:cNvPr id="3" name="Content Placeholder 2"/>
          <p:cNvSpPr>
            <a:spLocks noGrp="1"/>
          </p:cNvSpPr>
          <p:nvPr>
            <p:ph idx="1"/>
          </p:nvPr>
        </p:nvSpPr>
        <p:spPr/>
        <p:txBody>
          <a:bodyPr/>
          <a:lstStyle/>
          <a:p>
            <a:pPr lvl="0"/>
            <a:r>
              <a:rPr lang="sr-Latn-RS" sz="2000" dirty="0" smtClean="0"/>
              <a:t>P</a:t>
            </a:r>
            <a:r>
              <a:rPr lang="en-US" sz="2000" dirty="0" err="1" smtClean="0"/>
              <a:t>rovides</a:t>
            </a:r>
            <a:r>
              <a:rPr lang="en-US" sz="2000" dirty="0" smtClean="0"/>
              <a:t> </a:t>
            </a:r>
            <a:r>
              <a:rPr lang="en-US" sz="2000" dirty="0"/>
              <a:t>health care to the persons of all ages suffering from different kinds of </a:t>
            </a:r>
            <a:r>
              <a:rPr lang="en-US" sz="2000" dirty="0" smtClean="0"/>
              <a:t>diseases</a:t>
            </a:r>
            <a:endParaRPr lang="sr-Latn-RS" sz="2000" dirty="0" smtClean="0"/>
          </a:p>
          <a:p>
            <a:pPr lvl="0"/>
            <a:r>
              <a:rPr lang="en-US" sz="2000" dirty="0" smtClean="0"/>
              <a:t>A </a:t>
            </a:r>
            <a:r>
              <a:rPr lang="en-US" sz="2000" dirty="0"/>
              <a:t>state-owned general </a:t>
            </a:r>
            <a:r>
              <a:rPr lang="en-US" sz="2000" dirty="0" smtClean="0"/>
              <a:t>hospital </a:t>
            </a:r>
            <a:r>
              <a:rPr lang="en-US" sz="2000" dirty="0"/>
              <a:t>is founded for the territory of one or more municipalities. As a minimum, a general hospital has to organize services for</a:t>
            </a:r>
            <a:r>
              <a:rPr lang="en-US" sz="2000" dirty="0" smtClean="0"/>
              <a:t>:</a:t>
            </a:r>
            <a:endParaRPr lang="en-US" sz="2000" dirty="0"/>
          </a:p>
          <a:p>
            <a:pPr lvl="1"/>
            <a:r>
              <a:rPr lang="en-US" sz="2000" dirty="0"/>
              <a:t>admittance and management of emergency states;</a:t>
            </a:r>
          </a:p>
          <a:p>
            <a:pPr lvl="1"/>
            <a:r>
              <a:rPr lang="en-US" sz="2000" dirty="0"/>
              <a:t>engaging in specialist, consulting, and inpatient health care activity in internal medicine, pediatrics, gynecology and obstetrics, and general surgery;</a:t>
            </a:r>
          </a:p>
          <a:p>
            <a:pPr lvl="1"/>
            <a:r>
              <a:rPr lang="en-US" sz="2000" dirty="0"/>
              <a:t>laboratory, X-ray, and other diagnostics in accordance with its activity;</a:t>
            </a:r>
          </a:p>
          <a:p>
            <a:pPr lvl="1"/>
            <a:r>
              <a:rPr lang="en-US" sz="2000" dirty="0"/>
              <a:t>anesthesiology with resuscitation;</a:t>
            </a:r>
          </a:p>
          <a:p>
            <a:pPr lvl="1"/>
            <a:r>
              <a:rPr lang="en-US" sz="2000" dirty="0"/>
              <a:t>outpatient unit for rehabilitation;</a:t>
            </a:r>
          </a:p>
          <a:p>
            <a:pPr lvl="1"/>
            <a:r>
              <a:rPr lang="en-US" sz="2000" dirty="0"/>
              <a:t>pharmaceutical health care activity through the hospital pharmacy.</a:t>
            </a:r>
          </a:p>
          <a:p>
            <a:endParaRPr lang="en-US" dirty="0"/>
          </a:p>
        </p:txBody>
      </p:sp>
    </p:spTree>
    <p:extLst>
      <p:ext uri="{BB962C8B-B14F-4D97-AF65-F5344CB8AC3E}">
        <p14:creationId xmlns:p14="http://schemas.microsoft.com/office/powerpoint/2010/main" xmlns="" val="211198830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sr-Latn-RS" dirty="0" smtClean="0"/>
              <a:t>What is health care?</a:t>
            </a:r>
            <a:endParaRPr lang="en-US" dirty="0"/>
          </a:p>
        </p:txBody>
      </p:sp>
      <p:sp>
        <p:nvSpPr>
          <p:cNvPr id="5" name="Content Placeholder 4"/>
          <p:cNvSpPr>
            <a:spLocks noGrp="1"/>
          </p:cNvSpPr>
          <p:nvPr>
            <p:ph idx="1"/>
          </p:nvPr>
        </p:nvSpPr>
        <p:spPr/>
        <p:txBody>
          <a:bodyPr/>
          <a:lstStyle/>
          <a:p>
            <a:r>
              <a:rPr lang="en-US" sz="2400" dirty="0"/>
              <a:t>Health </a:t>
            </a:r>
            <a:r>
              <a:rPr lang="en-US" sz="2400" dirty="0" smtClean="0"/>
              <a:t>care is </a:t>
            </a:r>
            <a:r>
              <a:rPr lang="en-US" sz="2400" dirty="0"/>
              <a:t>an organized and comprehensive activity of society, with the </a:t>
            </a:r>
            <a:r>
              <a:rPr lang="en-US" sz="2400" dirty="0">
                <a:solidFill>
                  <a:srgbClr val="FF0000"/>
                </a:solidFill>
              </a:rPr>
              <a:t>aim of achieving the highest possible level of preservation and improvement of citizens' health</a:t>
            </a:r>
            <a:r>
              <a:rPr lang="en-US" sz="2400" dirty="0"/>
              <a:t>. </a:t>
            </a:r>
            <a:endParaRPr lang="sr-Latn-RS" sz="2400" dirty="0" smtClean="0"/>
          </a:p>
          <a:p>
            <a:r>
              <a:rPr lang="en-US" sz="2400" dirty="0" smtClean="0"/>
              <a:t>Health </a:t>
            </a:r>
            <a:r>
              <a:rPr lang="en-US" sz="2400" dirty="0"/>
              <a:t>care includes the implementation of measures and activities to preserve and improve the health of </a:t>
            </a:r>
            <a:r>
              <a:rPr lang="en-US" sz="2400" dirty="0" smtClean="0"/>
              <a:t>citizens, </a:t>
            </a:r>
            <a:r>
              <a:rPr lang="en-US" sz="2400" dirty="0"/>
              <a:t>prevention, control and early detection of diseases, injuries and other health disorders and timely, effective and efficient treatment, health care and rehabilitation</a:t>
            </a:r>
            <a:r>
              <a:rPr lang="en-US" dirty="0"/>
              <a:t>.</a:t>
            </a:r>
          </a:p>
        </p:txBody>
      </p:sp>
    </p:spTree>
    <p:extLst>
      <p:ext uri="{BB962C8B-B14F-4D97-AF65-F5344CB8AC3E}">
        <p14:creationId xmlns:p14="http://schemas.microsoft.com/office/powerpoint/2010/main" xmlns="" val="1391117203"/>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General hospital</a:t>
            </a:r>
            <a:endParaRPr lang="en-US" dirty="0"/>
          </a:p>
        </p:txBody>
      </p:sp>
      <p:sp>
        <p:nvSpPr>
          <p:cNvPr id="3" name="Content Placeholder 2"/>
          <p:cNvSpPr>
            <a:spLocks noGrp="1"/>
          </p:cNvSpPr>
          <p:nvPr>
            <p:ph idx="1"/>
          </p:nvPr>
        </p:nvSpPr>
        <p:spPr/>
        <p:txBody>
          <a:bodyPr/>
          <a:lstStyle/>
          <a:p>
            <a:r>
              <a:rPr lang="en-US" dirty="0"/>
              <a:t>A general hospital also provides either on its own or through another health care facility</a:t>
            </a:r>
            <a:r>
              <a:rPr lang="en-US" dirty="0" smtClean="0"/>
              <a:t>:</a:t>
            </a:r>
            <a:endParaRPr lang="en-US" dirty="0"/>
          </a:p>
          <a:p>
            <a:pPr lvl="0"/>
            <a:r>
              <a:rPr lang="en-US" dirty="0"/>
              <a:t>laboratory and other diagnostics;</a:t>
            </a:r>
          </a:p>
          <a:p>
            <a:pPr lvl="0"/>
            <a:r>
              <a:rPr lang="en-US" dirty="0"/>
              <a:t>pharmacy;</a:t>
            </a:r>
          </a:p>
          <a:p>
            <a:pPr lvl="0"/>
            <a:r>
              <a:rPr lang="en-US" dirty="0"/>
              <a:t>ambulance transport for patients’ referral to the tertiary level;</a:t>
            </a:r>
          </a:p>
          <a:p>
            <a:pPr lvl="0"/>
            <a:r>
              <a:rPr lang="en-US" dirty="0"/>
              <a:t>supply with blood and products produced from blood;</a:t>
            </a:r>
          </a:p>
          <a:p>
            <a:pPr lvl="0"/>
            <a:r>
              <a:rPr lang="en-US" dirty="0"/>
              <a:t>service for pathological anatomy</a:t>
            </a:r>
            <a:r>
              <a:rPr lang="en-US" dirty="0" smtClean="0"/>
              <a:t>.</a:t>
            </a:r>
            <a:endParaRPr lang="en-US" dirty="0"/>
          </a:p>
          <a:p>
            <a:r>
              <a:rPr lang="en-US" dirty="0"/>
              <a:t>A general hospital may also engage in specialist and consulting activities from other branches of medicine.</a:t>
            </a:r>
          </a:p>
          <a:p>
            <a:endParaRPr lang="en-US" dirty="0"/>
          </a:p>
        </p:txBody>
      </p:sp>
    </p:spTree>
    <p:extLst>
      <p:ext uri="{BB962C8B-B14F-4D97-AF65-F5344CB8AC3E}">
        <p14:creationId xmlns:p14="http://schemas.microsoft.com/office/powerpoint/2010/main" xmlns="" val="35565887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Specialty hospital</a:t>
            </a:r>
            <a:endParaRPr lang="en-US" dirty="0"/>
          </a:p>
        </p:txBody>
      </p:sp>
      <p:sp>
        <p:nvSpPr>
          <p:cNvPr id="3" name="Content Placeholder 2"/>
          <p:cNvSpPr>
            <a:spLocks noGrp="1"/>
          </p:cNvSpPr>
          <p:nvPr>
            <p:ph idx="1"/>
          </p:nvPr>
        </p:nvSpPr>
        <p:spPr/>
        <p:txBody>
          <a:bodyPr>
            <a:normAutofit/>
          </a:bodyPr>
          <a:lstStyle/>
          <a:p>
            <a:pPr lvl="0"/>
            <a:r>
              <a:rPr lang="sr-Latn-RS" dirty="0">
                <a:solidFill>
                  <a:srgbClr val="FF0000"/>
                </a:solidFill>
              </a:rPr>
              <a:t>P</a:t>
            </a:r>
            <a:r>
              <a:rPr lang="en-US" dirty="0" err="1" smtClean="0">
                <a:solidFill>
                  <a:srgbClr val="FF0000"/>
                </a:solidFill>
              </a:rPr>
              <a:t>rovides</a:t>
            </a:r>
            <a:r>
              <a:rPr lang="en-US" dirty="0" smtClean="0">
                <a:solidFill>
                  <a:srgbClr val="FF0000"/>
                </a:solidFill>
              </a:rPr>
              <a:t> </a:t>
            </a:r>
            <a:r>
              <a:rPr lang="en-US" dirty="0">
                <a:solidFill>
                  <a:srgbClr val="FF0000"/>
                </a:solidFill>
              </a:rPr>
              <a:t>health care to the persons of certain age groups, or to those suffering from certain diseases. </a:t>
            </a:r>
            <a:r>
              <a:rPr lang="en-US" dirty="0"/>
              <a:t>A specialty hospital is engaged in specialist, consulting, and inpatient health care activity in the ﬁeld for which it has been founded, laboratory and other diagnostics, as well as pharmaceutical health care activity through the hospital pharmacy. </a:t>
            </a:r>
            <a:endParaRPr lang="sr-Latn-RS" dirty="0" smtClean="0"/>
          </a:p>
          <a:p>
            <a:pPr lvl="0"/>
            <a:r>
              <a:rPr lang="en-US" dirty="0" smtClean="0"/>
              <a:t>A </a:t>
            </a:r>
            <a:r>
              <a:rPr lang="en-US" dirty="0"/>
              <a:t>specialty hospital, in accordance with the activity it is engaged in, also provides either on its own or through another health care institution</a:t>
            </a:r>
            <a:r>
              <a:rPr lang="en-US" dirty="0" smtClean="0"/>
              <a:t>:</a:t>
            </a:r>
            <a:endParaRPr lang="en-US" dirty="0"/>
          </a:p>
          <a:p>
            <a:pPr marL="342900" lvl="0" indent="-342900">
              <a:buFont typeface="+mj-lt"/>
              <a:buAutoNum type="arabicPeriod"/>
            </a:pPr>
            <a:r>
              <a:rPr lang="en-US" dirty="0"/>
              <a:t>ambulance transport for patients’ referral to the tertiary level;</a:t>
            </a:r>
          </a:p>
          <a:p>
            <a:pPr marL="342900" lvl="0" indent="-342900">
              <a:buFont typeface="+mj-lt"/>
              <a:buAutoNum type="arabicPeriod"/>
            </a:pPr>
            <a:r>
              <a:rPr lang="en-US" dirty="0"/>
              <a:t>supply of blood and products produced from blood;</a:t>
            </a:r>
          </a:p>
          <a:p>
            <a:pPr marL="342900" lvl="0" indent="-342900">
              <a:buFont typeface="+mj-lt"/>
              <a:buAutoNum type="arabicPeriod"/>
            </a:pPr>
            <a:r>
              <a:rPr lang="en-US" dirty="0"/>
              <a:t>service for pathological anatomy.</a:t>
            </a:r>
          </a:p>
          <a:p>
            <a:pPr marL="0" indent="0">
              <a:buNone/>
            </a:pPr>
            <a:endParaRPr lang="en-US" dirty="0"/>
          </a:p>
          <a:p>
            <a:endParaRPr lang="en-US" dirty="0"/>
          </a:p>
        </p:txBody>
      </p:sp>
    </p:spTree>
    <p:extLst>
      <p:ext uri="{BB962C8B-B14F-4D97-AF65-F5344CB8AC3E}">
        <p14:creationId xmlns:p14="http://schemas.microsoft.com/office/powerpoint/2010/main" xmlns="" val="903585444"/>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Example: National institute for heart and blood vessels</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3352800" y="2057400"/>
            <a:ext cx="4967288" cy="3720671"/>
          </a:xfrm>
        </p:spPr>
      </p:pic>
    </p:spTree>
    <p:extLst>
      <p:ext uri="{BB962C8B-B14F-4D97-AF65-F5344CB8AC3E}">
        <p14:creationId xmlns:p14="http://schemas.microsoft.com/office/powerpoint/2010/main" xmlns="" val="320728859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Clinic</a:t>
            </a:r>
            <a:endParaRPr lang="en-US" dirty="0"/>
          </a:p>
        </p:txBody>
      </p:sp>
      <p:sp>
        <p:nvSpPr>
          <p:cNvPr id="3" name="Content Placeholder 2"/>
          <p:cNvSpPr>
            <a:spLocks noGrp="1"/>
          </p:cNvSpPr>
          <p:nvPr>
            <p:ph idx="1"/>
          </p:nvPr>
        </p:nvSpPr>
        <p:spPr/>
        <p:txBody>
          <a:bodyPr/>
          <a:lstStyle/>
          <a:p>
            <a:pPr lvl="0"/>
            <a:r>
              <a:rPr lang="en-US" dirty="0">
                <a:solidFill>
                  <a:srgbClr val="FF0000"/>
                </a:solidFill>
              </a:rPr>
              <a:t>A clinic is a health care facility at the tertiary level that is engaged in highly specialized specialist, consulting, and inpatient health care activity from a certain branch of medicine or dentistry </a:t>
            </a:r>
            <a:endParaRPr lang="sr-Latn-RS" dirty="0">
              <a:solidFill>
                <a:srgbClr val="FF0000"/>
              </a:solidFill>
            </a:endParaRPr>
          </a:p>
          <a:p>
            <a:pPr lvl="0"/>
            <a:r>
              <a:rPr lang="en-US" dirty="0" smtClean="0"/>
              <a:t>A </a:t>
            </a:r>
            <a:r>
              <a:rPr lang="en-US" dirty="0"/>
              <a:t>clinic is also engaged in educational, scientiﬁc, and research activity in compliance with the law</a:t>
            </a:r>
            <a:r>
              <a:rPr lang="en-US" dirty="0" smtClean="0"/>
              <a:t>.</a:t>
            </a:r>
            <a:endParaRPr lang="sr-Latn-RS" dirty="0" smtClean="0"/>
          </a:p>
          <a:p>
            <a:pPr lvl="0"/>
            <a:r>
              <a:rPr lang="en-US" dirty="0" smtClean="0"/>
              <a:t> </a:t>
            </a:r>
            <a:r>
              <a:rPr lang="en-US" dirty="0"/>
              <a:t>A clinic must also meet the law requirements in accordance with the activity it is engaged </a:t>
            </a:r>
            <a:r>
              <a:rPr lang="en-US" dirty="0" smtClean="0"/>
              <a:t>in.</a:t>
            </a:r>
            <a:endParaRPr lang="sr-Latn-RS" dirty="0" smtClean="0"/>
          </a:p>
          <a:p>
            <a:pPr lvl="0"/>
            <a:r>
              <a:rPr lang="en-US" dirty="0" smtClean="0"/>
              <a:t>A </a:t>
            </a:r>
            <a:r>
              <a:rPr lang="en-US" dirty="0"/>
              <a:t>clinic may be founded only in the seat of a university, which has within its complement a </a:t>
            </a:r>
            <a:r>
              <a:rPr lang="en-US" dirty="0" smtClean="0"/>
              <a:t>medical faculty.</a:t>
            </a:r>
            <a:endParaRPr lang="sr-Latn-RS" dirty="0" smtClean="0"/>
          </a:p>
          <a:p>
            <a:pPr lvl="0"/>
            <a:r>
              <a:rPr lang="en-US" dirty="0" smtClean="0"/>
              <a:t>A </a:t>
            </a:r>
            <a:r>
              <a:rPr lang="en-US" dirty="0"/>
              <a:t>state-owned clinic, in the seat of which there is no general hospital, is also engaged in the relevant activity of a general hospital for the territory for which it has been founded.</a:t>
            </a:r>
          </a:p>
          <a:p>
            <a:endParaRPr lang="en-US" dirty="0"/>
          </a:p>
        </p:txBody>
      </p:sp>
    </p:spTree>
    <p:extLst>
      <p:ext uri="{BB962C8B-B14F-4D97-AF65-F5344CB8AC3E}">
        <p14:creationId xmlns:p14="http://schemas.microsoft.com/office/powerpoint/2010/main" xmlns="" val="3342559823"/>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PREVENTIVE HEALTH CARE</a:t>
            </a:r>
            <a:endParaRPr lang="en-US" dirty="0"/>
          </a:p>
        </p:txBody>
      </p:sp>
      <p:sp>
        <p:nvSpPr>
          <p:cNvPr id="3" name="Content Placeholder 2"/>
          <p:cNvSpPr>
            <a:spLocks noGrp="1"/>
          </p:cNvSpPr>
          <p:nvPr>
            <p:ph idx="1"/>
          </p:nvPr>
        </p:nvSpPr>
        <p:spPr/>
        <p:txBody>
          <a:bodyPr>
            <a:noAutofit/>
          </a:bodyPr>
          <a:lstStyle/>
          <a:p>
            <a:r>
              <a:rPr lang="en-US" sz="2400" dirty="0"/>
              <a:t>The public health institute is engaged in social medical, hygienic and </a:t>
            </a:r>
            <a:r>
              <a:rPr lang="en-US" sz="2400" dirty="0" smtClean="0"/>
              <a:t>ecological</a:t>
            </a:r>
            <a:r>
              <a:rPr lang="en-US" sz="2400" dirty="0"/>
              <a:t>, epidemiological, and microbiological health care activities</a:t>
            </a:r>
            <a:r>
              <a:rPr lang="en-US" sz="2400" dirty="0" smtClean="0"/>
              <a:t>.</a:t>
            </a:r>
            <a:endParaRPr lang="sr-Latn-RS" sz="2400" dirty="0" smtClean="0"/>
          </a:p>
          <a:p>
            <a:r>
              <a:rPr lang="en-US" sz="2400" dirty="0" smtClean="0"/>
              <a:t> </a:t>
            </a:r>
            <a:r>
              <a:rPr lang="en-US" sz="2400" dirty="0"/>
              <a:t>The public health institute makes bacteriological, serological, </a:t>
            </a:r>
            <a:r>
              <a:rPr lang="en-US" sz="2400" dirty="0" err="1"/>
              <a:t>virological</a:t>
            </a:r>
            <a:r>
              <a:rPr lang="en-US" sz="2400" dirty="0"/>
              <a:t>, chemical, and </a:t>
            </a:r>
            <a:r>
              <a:rPr lang="en-US" sz="2400" dirty="0" err="1"/>
              <a:t>toxi</a:t>
            </a:r>
            <a:r>
              <a:rPr lang="en-US" sz="2400" dirty="0"/>
              <a:t>- </a:t>
            </a:r>
            <a:r>
              <a:rPr lang="en-US" sz="2400" dirty="0" err="1"/>
              <a:t>cological</a:t>
            </a:r>
            <a:r>
              <a:rPr lang="en-US" sz="2400" dirty="0"/>
              <a:t> examinations and tests related to the production of and trade in foodstuffs, water, air, items of general use as well as everything related to diagnostics of com- </a:t>
            </a:r>
            <a:r>
              <a:rPr lang="en-US" sz="2400" dirty="0" err="1"/>
              <a:t>municable</a:t>
            </a:r>
            <a:r>
              <a:rPr lang="en-US" sz="2400" dirty="0"/>
              <a:t> and </a:t>
            </a:r>
            <a:r>
              <a:rPr lang="en-US" sz="2400" dirty="0" err="1"/>
              <a:t>noncommunicable</a:t>
            </a:r>
            <a:r>
              <a:rPr lang="en-US" sz="2400" dirty="0"/>
              <a:t> diseases. </a:t>
            </a:r>
            <a:endParaRPr lang="sr-Latn-RS" sz="2400" dirty="0" smtClean="0"/>
          </a:p>
          <a:p>
            <a:r>
              <a:rPr lang="en-US" sz="2400" dirty="0" smtClean="0"/>
              <a:t>The </a:t>
            </a:r>
            <a:r>
              <a:rPr lang="en-US" sz="2400" dirty="0"/>
              <a:t>public health institute may engage in the practice of disinfection, pest </a:t>
            </a:r>
            <a:r>
              <a:rPr lang="en-US" sz="2400" dirty="0" smtClean="0"/>
              <a:t>control</a:t>
            </a:r>
            <a:r>
              <a:rPr lang="en-US" sz="2400" dirty="0"/>
              <a:t>, and pest extermination if in the territory for which it has been founded there is no other health care facility engaged in such types of practice.</a:t>
            </a:r>
          </a:p>
        </p:txBody>
      </p:sp>
    </p:spTree>
    <p:extLst>
      <p:ext uri="{BB962C8B-B14F-4D97-AF65-F5344CB8AC3E}">
        <p14:creationId xmlns:p14="http://schemas.microsoft.com/office/powerpoint/2010/main" xmlns="" val="478662338"/>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public health institute works to coordinate, harmonize, and professionally correlate the work of health care facilities from the plan of the network, for the territory for which it has been founded. </a:t>
            </a:r>
            <a:r>
              <a:rPr lang="sr-Latn-RS" dirty="0"/>
              <a:t/>
            </a:r>
            <a:br>
              <a:rPr lang="sr-Latn-RS" dirty="0"/>
            </a:br>
            <a:r>
              <a:rPr lang="en-US" dirty="0"/>
              <a:t>The public health institute cooperates with other health care institutions</a:t>
            </a:r>
            <a:r>
              <a:rPr lang="sr-Latn-RS" dirty="0"/>
              <a:t/>
            </a:r>
            <a:br>
              <a:rPr lang="sr-Latn-R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716673841"/>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1" dirty="0"/>
              <a:t>Financing of the Health Care System</a:t>
            </a:r>
            <a:br>
              <a:rPr lang="en-US" b="1" dirty="0"/>
            </a:br>
            <a:endParaRPr lang="en-US" dirty="0"/>
          </a:p>
        </p:txBody>
      </p:sp>
      <p:sp>
        <p:nvSpPr>
          <p:cNvPr id="3" name="Content Placeholder 2"/>
          <p:cNvSpPr>
            <a:spLocks noGrp="1"/>
          </p:cNvSpPr>
          <p:nvPr>
            <p:ph idx="1"/>
          </p:nvPr>
        </p:nvSpPr>
        <p:spPr/>
        <p:txBody>
          <a:bodyPr/>
          <a:lstStyle/>
          <a:p>
            <a:pPr lvl="0"/>
            <a:r>
              <a:rPr lang="en-US" sz="2400" dirty="0" smtClean="0"/>
              <a:t>Each </a:t>
            </a:r>
            <a:r>
              <a:rPr lang="en-US" sz="2400" dirty="0"/>
              <a:t>national health care system in Europe is unique, due to many factors. </a:t>
            </a:r>
            <a:endParaRPr lang="sr-Latn-RS" sz="2400" dirty="0" smtClean="0"/>
          </a:p>
          <a:p>
            <a:pPr lvl="0"/>
            <a:r>
              <a:rPr lang="en-US" sz="2400" dirty="0" smtClean="0"/>
              <a:t>The </a:t>
            </a:r>
            <a:r>
              <a:rPr lang="en-US" sz="2400" dirty="0"/>
              <a:t>social insurance system in the Republic of Serbia is based on the Bismarck model and is characterized by ﬁnancing through contributions, combinations of the state and </a:t>
            </a:r>
            <a:r>
              <a:rPr lang="en-US" sz="2400" dirty="0" smtClean="0"/>
              <a:t>private </a:t>
            </a:r>
            <a:r>
              <a:rPr lang="en-US" sz="2400" dirty="0"/>
              <a:t>ownership of health institutions and a high percentage of the population </a:t>
            </a:r>
            <a:r>
              <a:rPr lang="en-US" sz="2400" dirty="0" smtClean="0"/>
              <a:t>covered </a:t>
            </a:r>
            <a:r>
              <a:rPr lang="en-US" sz="2400" dirty="0"/>
              <a:t>by mandatory health insurance.</a:t>
            </a:r>
          </a:p>
          <a:p>
            <a:endParaRPr lang="en-US" dirty="0"/>
          </a:p>
        </p:txBody>
      </p:sp>
    </p:spTree>
    <p:extLst>
      <p:ext uri="{BB962C8B-B14F-4D97-AF65-F5344CB8AC3E}">
        <p14:creationId xmlns:p14="http://schemas.microsoft.com/office/powerpoint/2010/main" xmlns="" val="1567052494"/>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health care </a:t>
            </a:r>
            <a:r>
              <a:rPr lang="en-US" dirty="0" smtClean="0"/>
              <a:t>system is </a:t>
            </a:r>
            <a:r>
              <a:rPr lang="en-US" dirty="0"/>
              <a:t>followed by compulsory insurance and state-owned health </a:t>
            </a:r>
            <a:r>
              <a:rPr lang="en-US" dirty="0" smtClean="0"/>
              <a:t>institutions</a:t>
            </a:r>
            <a:r>
              <a:rPr lang="en-US" dirty="0"/>
              <a:t>. The legal regulation and practice are aimed at securing the quality of services within the medical profession. </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823078811"/>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measures and activities of health care protection should be based on scientiﬁc evidence meaning that they are safe, secure, and effective, following the principles of professional ethics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407397244"/>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Compulsory health insurance</a:t>
            </a:r>
          </a:p>
        </p:txBody>
      </p:sp>
      <p:sp>
        <p:nvSpPr>
          <p:cNvPr id="5" name="Content Placeholder 4"/>
          <p:cNvSpPr>
            <a:spLocks noGrp="1"/>
          </p:cNvSpPr>
          <p:nvPr>
            <p:ph idx="1"/>
          </p:nvPr>
        </p:nvSpPr>
        <p:spPr/>
        <p:txBody>
          <a:bodyPr/>
          <a:lstStyle/>
          <a:p>
            <a:pPr lvl="0"/>
            <a:r>
              <a:rPr lang="en-US" sz="2400" dirty="0"/>
              <a:t>Compulsory health insurance is the insurance by which the right to health care and right to pecuniary compensations in the cases established by this Act are provided for the employed and other citizens, being covered by compulsory health care insurance</a:t>
            </a:r>
            <a:r>
              <a:rPr lang="en-US" sz="2400" dirty="0" smtClean="0"/>
              <a:t>.</a:t>
            </a:r>
            <a:endParaRPr lang="sr-Latn-RS" sz="2400" dirty="0" smtClean="0"/>
          </a:p>
          <a:p>
            <a:pPr lvl="0"/>
            <a:r>
              <a:rPr lang="en-US" sz="2400" dirty="0" smtClean="0"/>
              <a:t>Compulsory </a:t>
            </a:r>
            <a:r>
              <a:rPr lang="en-US" sz="2400" dirty="0"/>
              <a:t>health care insurance includes insurance covering diseases and injuries not related to work and insurance covering work-related injuries or diseases.</a:t>
            </a:r>
          </a:p>
          <a:p>
            <a:endParaRPr lang="en-US" dirty="0"/>
          </a:p>
        </p:txBody>
      </p:sp>
    </p:spTree>
    <p:extLst>
      <p:ext uri="{BB962C8B-B14F-4D97-AF65-F5344CB8AC3E}">
        <p14:creationId xmlns:p14="http://schemas.microsoft.com/office/powerpoint/2010/main" xmlns="" val="571437194"/>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b="1" dirty="0" smtClean="0"/>
              <a:t>What is healthcare field?</a:t>
            </a:r>
            <a:endParaRPr lang="en-US" b="1" dirty="0"/>
          </a:p>
        </p:txBody>
      </p:sp>
      <p:sp>
        <p:nvSpPr>
          <p:cNvPr id="3" name="Content Placeholder 2"/>
          <p:cNvSpPr>
            <a:spLocks noGrp="1"/>
          </p:cNvSpPr>
          <p:nvPr>
            <p:ph idx="1"/>
          </p:nvPr>
        </p:nvSpPr>
        <p:spPr/>
        <p:txBody>
          <a:bodyPr>
            <a:normAutofit/>
          </a:bodyPr>
          <a:lstStyle/>
          <a:p>
            <a:r>
              <a:rPr lang="en-US" sz="2800" dirty="0" smtClean="0">
                <a:solidFill>
                  <a:srgbClr val="FF0000"/>
                </a:solidFill>
              </a:rPr>
              <a:t>Health</a:t>
            </a:r>
            <a:r>
              <a:rPr lang="sr-Latn-RS" sz="2800" dirty="0" smtClean="0">
                <a:solidFill>
                  <a:srgbClr val="FF0000"/>
                </a:solidFill>
              </a:rPr>
              <a:t>care field </a:t>
            </a:r>
            <a:r>
              <a:rPr lang="en-US" sz="2800" dirty="0" smtClean="0">
                <a:solidFill>
                  <a:srgbClr val="FF0000"/>
                </a:solidFill>
              </a:rPr>
              <a:t>is </a:t>
            </a:r>
            <a:r>
              <a:rPr lang="en-US" sz="2800" dirty="0">
                <a:solidFill>
                  <a:srgbClr val="FF0000"/>
                </a:solidFill>
              </a:rPr>
              <a:t>an </a:t>
            </a:r>
            <a:r>
              <a:rPr lang="sr-Latn-RS" sz="2800" dirty="0" smtClean="0">
                <a:solidFill>
                  <a:srgbClr val="FF0000"/>
                </a:solidFill>
              </a:rPr>
              <a:t>area</a:t>
            </a:r>
            <a:r>
              <a:rPr lang="en-US" sz="2800" dirty="0" smtClean="0">
                <a:solidFill>
                  <a:srgbClr val="FF0000"/>
                </a:solidFill>
              </a:rPr>
              <a:t> </a:t>
            </a:r>
            <a:r>
              <a:rPr lang="en-US" sz="2800" dirty="0">
                <a:solidFill>
                  <a:srgbClr val="FF0000"/>
                </a:solidFill>
              </a:rPr>
              <a:t>that ensures the health care of citizens, </a:t>
            </a:r>
            <a:r>
              <a:rPr lang="en-US" sz="2800" dirty="0" smtClean="0">
                <a:solidFill>
                  <a:srgbClr val="FF0000"/>
                </a:solidFill>
              </a:rPr>
              <a:t>which </a:t>
            </a:r>
            <a:r>
              <a:rPr lang="en-US" sz="2800" dirty="0">
                <a:solidFill>
                  <a:srgbClr val="FF0000"/>
                </a:solidFill>
              </a:rPr>
              <a:t>is carried out through the health care system. </a:t>
            </a:r>
            <a:endParaRPr lang="sr-Latn-RS" sz="2800" dirty="0" smtClean="0">
              <a:solidFill>
                <a:srgbClr val="FF0000"/>
              </a:solidFill>
            </a:endParaRPr>
          </a:p>
          <a:p>
            <a:r>
              <a:rPr lang="en-US" sz="2800" dirty="0" smtClean="0"/>
              <a:t>Health </a:t>
            </a:r>
            <a:r>
              <a:rPr lang="en-US" sz="2800" dirty="0"/>
              <a:t>care measures and activities must be based on scientific evidence, safe, effective and efficient, in accordance with professional standards, adopted guides of good practice, treatment protocols and principles of professional ethics.</a:t>
            </a:r>
          </a:p>
        </p:txBody>
      </p:sp>
    </p:spTree>
    <p:extLst>
      <p:ext uri="{BB962C8B-B14F-4D97-AF65-F5344CB8AC3E}">
        <p14:creationId xmlns:p14="http://schemas.microsoft.com/office/powerpoint/2010/main" xmlns="" val="27256198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t> </a:t>
            </a:r>
            <a:r>
              <a:rPr lang="en-US" dirty="0">
                <a:solidFill>
                  <a:srgbClr val="FF0000"/>
                </a:solidFill>
              </a:rPr>
              <a:t>Voluntary insurance </a:t>
            </a:r>
            <a:r>
              <a:rPr lang="en-US" dirty="0"/>
              <a:t>is the insurance against risk of participation in health care expenses and insurance for citizens not insured under the compulsory insurance scheme, including the insurance to major insurance range and standard as well as other kind of entitlements deriving from health care insurance. </a:t>
            </a:r>
            <a:endParaRPr lang="sr-Latn-R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500772287"/>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Ministry of Health </a:t>
            </a:r>
          </a:p>
        </p:txBody>
      </p:sp>
      <p:sp>
        <p:nvSpPr>
          <p:cNvPr id="3" name="Content Placeholder 2"/>
          <p:cNvSpPr>
            <a:spLocks noGrp="1"/>
          </p:cNvSpPr>
          <p:nvPr>
            <p:ph idx="1"/>
          </p:nvPr>
        </p:nvSpPr>
        <p:spPr/>
        <p:txBody>
          <a:bodyPr/>
          <a:lstStyle/>
          <a:p>
            <a:pPr lvl="0"/>
            <a:r>
              <a:rPr lang="en-US" sz="2400" dirty="0"/>
              <a:t>plays an important role in the health care system. </a:t>
            </a:r>
            <a:endParaRPr lang="sr-Latn-RS" sz="2400" dirty="0" smtClean="0"/>
          </a:p>
          <a:p>
            <a:pPr lvl="0"/>
            <a:r>
              <a:rPr lang="sr-Latn-RS" sz="2400" dirty="0" smtClean="0"/>
              <a:t>Ministry consists of sectors</a:t>
            </a:r>
          </a:p>
          <a:p>
            <a:pPr lvl="0"/>
            <a:r>
              <a:rPr lang="en-US" sz="2400" dirty="0" smtClean="0"/>
              <a:t>The </a:t>
            </a:r>
            <a:r>
              <a:rPr lang="en-US" sz="2400" dirty="0"/>
              <a:t>Sector for the Organization of Health Services performs duties which include health care protection and improvement within the population, the monitoring of health requirements of the population, the organization of the health service, </a:t>
            </a:r>
            <a:r>
              <a:rPr lang="en-US" sz="2400" dirty="0" smtClean="0"/>
              <a:t>prevention</a:t>
            </a:r>
            <a:r>
              <a:rPr lang="en-US" sz="2400" dirty="0"/>
              <a:t>, as well as the control and early detection of diseases.</a:t>
            </a:r>
          </a:p>
          <a:p>
            <a:endParaRPr lang="en-US" dirty="0"/>
          </a:p>
        </p:txBody>
      </p:sp>
    </p:spTree>
    <p:extLst>
      <p:ext uri="{BB962C8B-B14F-4D97-AF65-F5344CB8AC3E}">
        <p14:creationId xmlns:p14="http://schemas.microsoft.com/office/powerpoint/2010/main" xmlns="" val="1631550501"/>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HEALTHCARE DEVELOPMENT STRATEGY</a:t>
            </a:r>
          </a:p>
        </p:txBody>
      </p:sp>
      <p:sp>
        <p:nvSpPr>
          <p:cNvPr id="3" name="Content Placeholder 2"/>
          <p:cNvSpPr>
            <a:spLocks noGrp="1"/>
          </p:cNvSpPr>
          <p:nvPr>
            <p:ph idx="1"/>
          </p:nvPr>
        </p:nvSpPr>
        <p:spPr/>
        <p:txBody>
          <a:bodyPr>
            <a:normAutofit/>
          </a:bodyPr>
          <a:lstStyle/>
          <a:p>
            <a:r>
              <a:rPr lang="sr-Latn-RS" sz="2000" dirty="0"/>
              <a:t>B</a:t>
            </a:r>
            <a:r>
              <a:rPr lang="en-US" sz="2000" dirty="0" err="1" smtClean="0"/>
              <a:t>ased</a:t>
            </a:r>
            <a:r>
              <a:rPr lang="en-US" sz="2000" dirty="0" smtClean="0"/>
              <a:t> </a:t>
            </a:r>
            <a:r>
              <a:rPr lang="en-US" sz="2000" dirty="0"/>
              <a:t>on the analysis of the population's health condition, the population's needs for health care, as well as the available personnel, financial and other opportunities. </a:t>
            </a:r>
            <a:endParaRPr lang="sr-Latn-RS" sz="2000" dirty="0" smtClean="0"/>
          </a:p>
          <a:p>
            <a:r>
              <a:rPr lang="en-US" sz="2000" dirty="0" smtClean="0"/>
              <a:t>The </a:t>
            </a:r>
            <a:r>
              <a:rPr lang="en-US" sz="2000" dirty="0"/>
              <a:t>development strategy contains</a:t>
            </a:r>
            <a:r>
              <a:rPr lang="en-US" sz="2000" dirty="0" smtClean="0"/>
              <a:t>:</a:t>
            </a:r>
            <a:endParaRPr lang="sr-Latn-RS" sz="2000" dirty="0" smtClean="0"/>
          </a:p>
          <a:p>
            <a:r>
              <a:rPr lang="en-US" sz="2000" dirty="0" smtClean="0"/>
              <a:t> </a:t>
            </a:r>
            <a:r>
              <a:rPr lang="en-US" sz="2000" dirty="0"/>
              <a:t>1) the vision, that is, the desired </a:t>
            </a:r>
            <a:r>
              <a:rPr lang="en-US" sz="2000" dirty="0" smtClean="0"/>
              <a:t>state</a:t>
            </a:r>
            <a:endParaRPr lang="sr-Latn-RS" sz="2000" dirty="0" smtClean="0"/>
          </a:p>
          <a:p>
            <a:r>
              <a:rPr lang="en-US" sz="2000" dirty="0" smtClean="0"/>
              <a:t>2</a:t>
            </a:r>
            <a:r>
              <a:rPr lang="en-US" sz="2000" dirty="0"/>
              <a:t>) review and analysis of the existing situation, including an assessment of the level of achievement of the goals of implementing public policies in the field of health </a:t>
            </a:r>
            <a:r>
              <a:rPr lang="en-US" sz="2000" dirty="0" smtClean="0"/>
              <a:t>care</a:t>
            </a:r>
            <a:endParaRPr lang="sr-Latn-RS" sz="2000" dirty="0" smtClean="0"/>
          </a:p>
          <a:p>
            <a:r>
              <a:rPr lang="en-US" sz="2000" dirty="0" smtClean="0"/>
              <a:t> </a:t>
            </a:r>
            <a:r>
              <a:rPr lang="en-US" sz="2000" dirty="0"/>
              <a:t>3) priorities in the development of health care</a:t>
            </a:r>
            <a:r>
              <a:rPr lang="en-US" sz="2000" dirty="0" smtClean="0"/>
              <a:t>;</a:t>
            </a:r>
            <a:endParaRPr lang="sr-Latn-RS" sz="2000" dirty="0" smtClean="0"/>
          </a:p>
          <a:p>
            <a:r>
              <a:rPr lang="en-US" sz="2000" dirty="0" smtClean="0"/>
              <a:t> </a:t>
            </a:r>
            <a:r>
              <a:rPr lang="en-US" sz="2000" dirty="0"/>
              <a:t>4) general and special goals of health care</a:t>
            </a:r>
            <a:r>
              <a:rPr lang="en-US" sz="2000" dirty="0" smtClean="0"/>
              <a:t>;</a:t>
            </a:r>
            <a:endParaRPr lang="sr-Latn-RS" sz="2000" dirty="0" smtClean="0"/>
          </a:p>
          <a:p>
            <a:r>
              <a:rPr lang="en-US" sz="2000" dirty="0" smtClean="0"/>
              <a:t>5</a:t>
            </a:r>
            <a:r>
              <a:rPr lang="en-US" sz="2000" dirty="0"/>
              <a:t>) measures to achieve general and special </a:t>
            </a:r>
            <a:r>
              <a:rPr lang="en-US" sz="2000" dirty="0" err="1" smtClean="0"/>
              <a:t>goa</a:t>
            </a:r>
            <a:r>
              <a:rPr lang="sr-Latn-RS" sz="2000" dirty="0" smtClean="0"/>
              <a:t>ls</a:t>
            </a:r>
            <a:endParaRPr lang="en-US" sz="2000" dirty="0"/>
          </a:p>
        </p:txBody>
      </p:sp>
    </p:spTree>
    <p:extLst>
      <p:ext uri="{BB962C8B-B14F-4D97-AF65-F5344CB8AC3E}">
        <p14:creationId xmlns:p14="http://schemas.microsoft.com/office/powerpoint/2010/main" xmlns="" val="1441202468"/>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H</a:t>
            </a:r>
            <a:r>
              <a:rPr lang="en-US" dirty="0" err="1" smtClean="0"/>
              <a:t>uman</a:t>
            </a:r>
            <a:r>
              <a:rPr lang="en-US" dirty="0" smtClean="0"/>
              <a:t> </a:t>
            </a:r>
            <a:r>
              <a:rPr lang="en-US" dirty="0"/>
              <a:t>rights in the area of </a:t>
            </a:r>
            <a:r>
              <a:rPr lang="sr-Latn-RS" dirty="0" smtClean="0"/>
              <a:t>healthcare</a:t>
            </a:r>
            <a:endParaRPr lang="en-US" dirty="0"/>
          </a:p>
        </p:txBody>
      </p:sp>
      <p:sp>
        <p:nvSpPr>
          <p:cNvPr id="3" name="Content Placeholder 2"/>
          <p:cNvSpPr>
            <a:spLocks noGrp="1"/>
          </p:cNvSpPr>
          <p:nvPr>
            <p:ph idx="1"/>
          </p:nvPr>
        </p:nvSpPr>
        <p:spPr/>
        <p:txBody>
          <a:bodyPr>
            <a:normAutofit/>
          </a:bodyPr>
          <a:lstStyle/>
          <a:p>
            <a:r>
              <a:rPr lang="en-US" sz="2400" dirty="0"/>
              <a:t>The essential human rights </a:t>
            </a:r>
            <a:r>
              <a:rPr lang="en-US" sz="2400" dirty="0" smtClean="0"/>
              <a:t>are </a:t>
            </a:r>
            <a:r>
              <a:rPr lang="en-US" sz="2400" dirty="0"/>
              <a:t>based on the proclamations of the </a:t>
            </a:r>
            <a:r>
              <a:rPr lang="en-US" sz="2400" dirty="0" smtClean="0"/>
              <a:t>C</a:t>
            </a:r>
            <a:r>
              <a:rPr lang="sr-Latn-RS" sz="2400" dirty="0" smtClean="0"/>
              <a:t>onstitution</a:t>
            </a:r>
            <a:r>
              <a:rPr lang="en-US" sz="2400" dirty="0" smtClean="0"/>
              <a:t>, </a:t>
            </a:r>
            <a:r>
              <a:rPr lang="en-US" sz="2400" dirty="0"/>
              <a:t>which guarantees to every citizen the protection of </a:t>
            </a:r>
            <a:r>
              <a:rPr lang="en-US" sz="2400" dirty="0" smtClean="0"/>
              <a:t>personal </a:t>
            </a:r>
            <a:r>
              <a:rPr lang="en-US" sz="2400" dirty="0"/>
              <a:t>rights, autonomy, and bodily integrity, and, among other things, the right to health care as a subjective right. </a:t>
            </a:r>
            <a:endParaRPr lang="sr-Latn-RS" sz="2400" dirty="0" smtClean="0"/>
          </a:p>
          <a:p>
            <a:r>
              <a:rPr lang="en-US" sz="2400" dirty="0" smtClean="0">
                <a:solidFill>
                  <a:srgbClr val="FF0000"/>
                </a:solidFill>
              </a:rPr>
              <a:t>Everyone </a:t>
            </a:r>
            <a:r>
              <a:rPr lang="en-US" sz="2400" dirty="0">
                <a:solidFill>
                  <a:srgbClr val="FF0000"/>
                </a:solidFill>
              </a:rPr>
              <a:t>has the right to protect their physical and mental health </a:t>
            </a:r>
            <a:endParaRPr lang="sr-Latn-RS" sz="2400" dirty="0">
              <a:solidFill>
                <a:srgbClr val="FF0000"/>
              </a:solidFill>
            </a:endParaRPr>
          </a:p>
          <a:p>
            <a:r>
              <a:rPr lang="en-US" sz="2400" dirty="0" smtClean="0">
                <a:solidFill>
                  <a:srgbClr val="FF0000"/>
                </a:solidFill>
              </a:rPr>
              <a:t>Health </a:t>
            </a:r>
            <a:r>
              <a:rPr lang="en-US" sz="2400" dirty="0">
                <a:solidFill>
                  <a:srgbClr val="FF0000"/>
                </a:solidFill>
              </a:rPr>
              <a:t>care for children, pregnant women, mothers on maternity leave, single parents with children under 7 years of age and elderly persons is provided from public revenues unless it is provided in some other manner in accordance with the law. </a:t>
            </a:r>
          </a:p>
        </p:txBody>
      </p:sp>
    </p:spTree>
    <p:extLst>
      <p:ext uri="{BB962C8B-B14F-4D97-AF65-F5344CB8AC3E}">
        <p14:creationId xmlns:p14="http://schemas.microsoft.com/office/powerpoint/2010/main" xmlns="" val="181734904"/>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Who has a right on health care in Serbia?</a:t>
            </a:r>
            <a:endParaRPr lang="en-US" dirty="0"/>
          </a:p>
        </p:txBody>
      </p:sp>
      <p:sp>
        <p:nvSpPr>
          <p:cNvPr id="3" name="Content Placeholder 2"/>
          <p:cNvSpPr>
            <a:spLocks noGrp="1"/>
          </p:cNvSpPr>
          <p:nvPr>
            <p:ph idx="1"/>
          </p:nvPr>
        </p:nvSpPr>
        <p:spPr/>
        <p:txBody>
          <a:bodyPr>
            <a:normAutofit/>
          </a:bodyPr>
          <a:lstStyle/>
          <a:p>
            <a:r>
              <a:rPr lang="en-US" sz="2400" dirty="0">
                <a:solidFill>
                  <a:srgbClr val="FF0000"/>
                </a:solidFill>
              </a:rPr>
              <a:t>A citizen, as well as a foreign citizen and a stateless person who permanently resides or temporarily resides </a:t>
            </a:r>
            <a:r>
              <a:rPr lang="en-US" sz="2400" dirty="0"/>
              <a:t>in the Republic of Serbia, has the right to health care, </a:t>
            </a:r>
            <a:r>
              <a:rPr lang="sr-Latn-RS" sz="2400" dirty="0" smtClean="0"/>
              <a:t>as well as </a:t>
            </a:r>
            <a:r>
              <a:rPr lang="en-US" sz="2400" dirty="0" smtClean="0"/>
              <a:t>the </a:t>
            </a:r>
            <a:r>
              <a:rPr lang="en-US" sz="2400" dirty="0"/>
              <a:t>duty to protect and improve his or her health and that of other citizens, as well as living and working conditions environment. </a:t>
            </a:r>
            <a:endParaRPr lang="sr-Latn-RS" sz="2400" dirty="0" smtClean="0"/>
          </a:p>
          <a:p>
            <a:r>
              <a:rPr lang="en-US" sz="2400" dirty="0" smtClean="0">
                <a:solidFill>
                  <a:srgbClr val="FF0000"/>
                </a:solidFill>
              </a:rPr>
              <a:t>A </a:t>
            </a:r>
            <a:r>
              <a:rPr lang="en-US" sz="2400" dirty="0">
                <a:solidFill>
                  <a:srgbClr val="FF0000"/>
                </a:solidFill>
              </a:rPr>
              <a:t>person passing through the territory </a:t>
            </a:r>
            <a:r>
              <a:rPr lang="en-US" sz="2400" dirty="0"/>
              <a:t>of the Republic of Serbia has the right to </a:t>
            </a:r>
            <a:r>
              <a:rPr lang="en-US" sz="2400" dirty="0">
                <a:solidFill>
                  <a:srgbClr val="FF0000"/>
                </a:solidFill>
              </a:rPr>
              <a:t>emergency</a:t>
            </a:r>
            <a:r>
              <a:rPr lang="en-US" sz="2400" dirty="0"/>
              <a:t> medical assistance, in accordance with the law.</a:t>
            </a:r>
          </a:p>
        </p:txBody>
      </p:sp>
    </p:spTree>
    <p:extLst>
      <p:ext uri="{BB962C8B-B14F-4D97-AF65-F5344CB8AC3E}">
        <p14:creationId xmlns:p14="http://schemas.microsoft.com/office/powerpoint/2010/main" xmlns="" val="286103998"/>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smtClean="0"/>
              <a:t>Example:</a:t>
            </a:r>
            <a:endParaRPr lang="en-US" dirty="0"/>
          </a:p>
        </p:txBody>
      </p:sp>
      <p:sp>
        <p:nvSpPr>
          <p:cNvPr id="3" name="Content Placeholder 2"/>
          <p:cNvSpPr>
            <a:spLocks noGrp="1"/>
          </p:cNvSpPr>
          <p:nvPr>
            <p:ph idx="1"/>
          </p:nvPr>
        </p:nvSpPr>
        <p:spPr/>
        <p:txBody>
          <a:bodyPr>
            <a:normAutofit/>
          </a:bodyPr>
          <a:lstStyle/>
          <a:p>
            <a:r>
              <a:rPr lang="sr-Latn-RS" sz="2000" dirty="0" smtClean="0"/>
              <a:t>Family of three from Turkey is travelling to Germany to visit their relatives. They are driving through Serbia, on a highway and experience a car accident. Mother has open arm fracture, father has head trauma, grandma has pain in hands due to rheumatoid artritis.</a:t>
            </a:r>
          </a:p>
          <a:p>
            <a:r>
              <a:rPr lang="sr-Latn-RS" sz="2000" dirty="0" smtClean="0"/>
              <a:t>Do they all have a right to healthcare in Serbia?</a:t>
            </a:r>
          </a:p>
          <a:p>
            <a:r>
              <a:rPr lang="sr-Latn-RS" sz="2000" dirty="0" smtClean="0"/>
              <a:t>Mother? Why?</a:t>
            </a:r>
          </a:p>
          <a:p>
            <a:r>
              <a:rPr lang="sr-Latn-RS" sz="2000" dirty="0" smtClean="0"/>
              <a:t>Father? Why?</a:t>
            </a:r>
          </a:p>
          <a:p>
            <a:r>
              <a:rPr lang="sr-Latn-RS" sz="2000" dirty="0" smtClean="0"/>
              <a:t>Grandma? Why?</a:t>
            </a:r>
            <a:endParaRPr lang="en-US" sz="2000" dirty="0"/>
          </a:p>
        </p:txBody>
      </p:sp>
    </p:spTree>
    <p:extLst>
      <p:ext uri="{BB962C8B-B14F-4D97-AF65-F5344CB8AC3E}">
        <p14:creationId xmlns:p14="http://schemas.microsoft.com/office/powerpoint/2010/main" xmlns="" val="404570358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sr-Latn-RS" b="1" dirty="0" smtClean="0"/>
              <a:t>More on </a:t>
            </a:r>
            <a:r>
              <a:rPr lang="en-US" b="1" dirty="0" smtClean="0"/>
              <a:t>Health </a:t>
            </a:r>
            <a:r>
              <a:rPr lang="en-US" b="1" dirty="0"/>
              <a:t>Care for </a:t>
            </a:r>
            <a:r>
              <a:rPr lang="en-US" b="1" dirty="0">
                <a:solidFill>
                  <a:srgbClr val="FF0000"/>
                </a:solidFill>
              </a:rPr>
              <a:t>Foreigners</a:t>
            </a:r>
            <a:r>
              <a:rPr lang="en-US" b="1" dirty="0"/>
              <a:t/>
            </a:r>
            <a:br>
              <a:rPr lang="en-US" b="1"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628226184"/>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Health Care for Foreigners</a:t>
            </a:r>
            <a:endParaRPr lang="en-US" dirty="0"/>
          </a:p>
        </p:txBody>
      </p:sp>
      <p:sp>
        <p:nvSpPr>
          <p:cNvPr id="5" name="Content Placeholder 4"/>
          <p:cNvSpPr>
            <a:spLocks noGrp="1"/>
          </p:cNvSpPr>
          <p:nvPr>
            <p:ph idx="1"/>
          </p:nvPr>
        </p:nvSpPr>
        <p:spPr/>
        <p:txBody>
          <a:bodyPr/>
          <a:lstStyle/>
          <a:p>
            <a:pPr lvl="0"/>
            <a:r>
              <a:rPr lang="en-US" sz="2400" dirty="0" smtClean="0"/>
              <a:t>A </a:t>
            </a:r>
            <a:r>
              <a:rPr lang="en-US" sz="2400" dirty="0"/>
              <a:t>foreign citizen, stateless </a:t>
            </a:r>
            <a:r>
              <a:rPr lang="en-US" sz="2400" dirty="0" smtClean="0"/>
              <a:t>person</a:t>
            </a:r>
            <a:r>
              <a:rPr lang="en-US" sz="2400" dirty="0"/>
              <a:t>, person recognized as a refugee, asylum seeker, registered foreigner who has expressed an intention to apply for asylum, a person included in the voluntary return program, and a person who has been granted asylum in the Republic of </a:t>
            </a:r>
            <a:r>
              <a:rPr lang="en-US" sz="2400" dirty="0" smtClean="0"/>
              <a:t>Serbia, </a:t>
            </a:r>
            <a:r>
              <a:rPr lang="en-US" sz="2400" dirty="0"/>
              <a:t>a person who is </a:t>
            </a:r>
            <a:r>
              <a:rPr lang="en-US" sz="2400" dirty="0" smtClean="0"/>
              <a:t>permanently </a:t>
            </a:r>
            <a:r>
              <a:rPr lang="en-US" sz="2400" dirty="0"/>
              <a:t>resident or temporarily residing in the Republic of Serbia, or who passes through the territory of the Republic of Serbia, has the right to health care, unless otherwise is provided by international agreement </a:t>
            </a:r>
            <a:endParaRPr lang="sr-Latn-RS" sz="2400" dirty="0" smtClean="0"/>
          </a:p>
          <a:p>
            <a:endParaRPr lang="en-US" dirty="0"/>
          </a:p>
        </p:txBody>
      </p:sp>
    </p:spTree>
    <p:extLst>
      <p:ext uri="{BB962C8B-B14F-4D97-AF65-F5344CB8AC3E}">
        <p14:creationId xmlns:p14="http://schemas.microsoft.com/office/powerpoint/2010/main" xmlns="" val="3230262343"/>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515</TotalTime>
  <Words>3281</Words>
  <Application>Microsoft Office PowerPoint</Application>
  <PresentationFormat>Custom</PresentationFormat>
  <Paragraphs>183</Paragraphs>
  <Slides>54</Slides>
  <Notes>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Chalkboard 16x9</vt:lpstr>
      <vt:lpstr>LAW ON THE HEALTHCARE:  HEALTHCARE RIGHTS, HEALTHCARE PARTICIPANTS, HEALTHCARE field </vt:lpstr>
      <vt:lpstr>Healthcare law  Official Gazette of Republic Serbia no. 25/19</vt:lpstr>
      <vt:lpstr>This law regulates the health care system in the Republic of Serbia, its organization, social concern for the health of the population, general interest in health care, supervision over the implementation of this law, as well as other issues of importance for the organization and implementation of health care.</vt:lpstr>
      <vt:lpstr>What is health care?</vt:lpstr>
      <vt:lpstr>What is healthcare field?</vt:lpstr>
      <vt:lpstr>Who has a right on health care in Serbia?</vt:lpstr>
      <vt:lpstr>Example:</vt:lpstr>
      <vt:lpstr>More on Health Care for Foreigners </vt:lpstr>
      <vt:lpstr>Health Care for Foreigners</vt:lpstr>
      <vt:lpstr>To foreigners, health care is provided in the same way as for citizens of the Republic of Serbia </vt:lpstr>
      <vt:lpstr>The health institution, private practice, as well as health practitioners are obliged to provide emergency medical care to the foreigner </vt:lpstr>
      <vt:lpstr>It is prescribed that all emergency medical care expenses, as well as the expenses of the other types of health care services provided to the foreigner at his/her request, will be personally borne by the foreigner, unless otherwise provided by the law or international agreements. </vt:lpstr>
      <vt:lpstr>Fee for foreigners</vt:lpstr>
      <vt:lpstr>Healthcare participants</vt:lpstr>
      <vt:lpstr>Who are healthcare participants in Serbia?</vt:lpstr>
      <vt:lpstr>Health care providers: </vt:lpstr>
      <vt:lpstr>Healthcare institutions</vt:lpstr>
      <vt:lpstr>Role of healthcare providers</vt:lpstr>
      <vt:lpstr>The reformation of the health care system is not only heading for social and political transformation and decentralization but also for improvement of control mechanisms primarily referring to the working process and use of resources. </vt:lpstr>
      <vt:lpstr>Forms of healthcare service in Serbia</vt:lpstr>
      <vt:lpstr>Who provides healthcare protection?</vt:lpstr>
      <vt:lpstr>Healthcare professional: A health care practitioner, or medical associate, who has ﬁnished their medical education at the relevant school, faculty, and specialization abroad, as well as a health care practitioner, or medical associate who is a foreign citizen, may be engaged in a health care activity as a profession, if their foreign school document is recognized (degree validation).  </vt:lpstr>
      <vt:lpstr>Delivery of health care</vt:lpstr>
      <vt:lpstr>Slide 24</vt:lpstr>
      <vt:lpstr>Primary care</vt:lpstr>
      <vt:lpstr>Primary care</vt:lpstr>
      <vt:lpstr>Continuity is a key characteristic of primary care, as patients usually prefer to consult the same practitioner for routine check-ups and preventive care, health education, and every time they require an initial consultation about a new health problem.  </vt:lpstr>
      <vt:lpstr>Example: What is treated at primary care? Common chronic illnesses usually treated in primary care may include, for example, hypertension, diabetes, asthma, COPD, depression and anxiety, back pain, arthritis or thyroid dysfunction.  </vt:lpstr>
      <vt:lpstr>Slide 29</vt:lpstr>
      <vt:lpstr>Secondary care includes acute care: necessary treatment for a short period of time for a brief but serious illness, injury, or other health condition. This care is often found in a hospital emergency department. Secondary care also includes skilled attendance during childbirth, intensive care, and medical imaging services. </vt:lpstr>
      <vt:lpstr>Secondary care</vt:lpstr>
      <vt:lpstr>Tertiary care</vt:lpstr>
      <vt:lpstr>Examples of tertiary care services are cancer management, neurosurgery, cardiac surgery, plastic surgery, treatment for severe burns, advanced neonatology services, palliative, and other complex medical and surgical interventions. </vt:lpstr>
      <vt:lpstr>Quaternary care</vt:lpstr>
      <vt:lpstr>Health Care Institutions</vt:lpstr>
      <vt:lpstr>Health institutions </vt:lpstr>
      <vt:lpstr>Hospitals</vt:lpstr>
      <vt:lpstr>Hospital</vt:lpstr>
      <vt:lpstr>General hospital</vt:lpstr>
      <vt:lpstr>General hospital</vt:lpstr>
      <vt:lpstr>Specialty hospital</vt:lpstr>
      <vt:lpstr>Example: National institute for heart and blood vessels</vt:lpstr>
      <vt:lpstr>Clinic</vt:lpstr>
      <vt:lpstr>PREVENTIVE HEALTH CARE</vt:lpstr>
      <vt:lpstr>The public health institute works to coordinate, harmonize, and professionally correlate the work of health care facilities from the plan of the network, for the territory for which it has been founded.  The public health institute cooperates with other health care institutions </vt:lpstr>
      <vt:lpstr>Financing of the Health Care System </vt:lpstr>
      <vt:lpstr>The health care system is followed by compulsory insurance and state-owned health institutions. The legal regulation and practice are aimed at securing the quality of services within the medical profession. </vt:lpstr>
      <vt:lpstr>The measures and activities of health care protection should be based on scientiﬁc evidence meaning that they are safe, secure, and effective, following the principles of professional ethics</vt:lpstr>
      <vt:lpstr>Compulsory health insurance</vt:lpstr>
      <vt:lpstr> Voluntary insurance is the insurance against risk of participation in health care expenses and insurance for citizens not insured under the compulsory insurance scheme, including the insurance to major insurance range and standard as well as other kind of entitlements deriving from health care insurance. </vt:lpstr>
      <vt:lpstr>The Ministry of Health </vt:lpstr>
      <vt:lpstr>HEALTHCARE DEVELOPMENT STRATEGY</vt:lpstr>
      <vt:lpstr>Human rights in the area of healthcare</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178</cp:revision>
  <dcterms:created xsi:type="dcterms:W3CDTF">2017-12-03T22:12:24Z</dcterms:created>
  <dcterms:modified xsi:type="dcterms:W3CDTF">2024-02-12T12:29:30Z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